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4"/>
  </p:sldMasterIdLst>
  <p:notesMasterIdLst>
    <p:notesMasterId r:id="rId64"/>
  </p:notesMasterIdLst>
  <p:handoutMasterIdLst>
    <p:handoutMasterId r:id="rId65"/>
  </p:handoutMasterIdLst>
  <p:sldIdLst>
    <p:sldId id="292" r:id="rId5"/>
    <p:sldId id="293" r:id="rId6"/>
    <p:sldId id="294" r:id="rId7"/>
    <p:sldId id="295" r:id="rId8"/>
    <p:sldId id="296" r:id="rId9"/>
    <p:sldId id="297" r:id="rId10"/>
    <p:sldId id="298" r:id="rId11"/>
    <p:sldId id="299" r:id="rId12"/>
    <p:sldId id="300" r:id="rId13"/>
    <p:sldId id="301" r:id="rId14"/>
    <p:sldId id="302" r:id="rId15"/>
    <p:sldId id="303" r:id="rId16"/>
    <p:sldId id="304" r:id="rId17"/>
    <p:sldId id="305" r:id="rId18"/>
    <p:sldId id="306" r:id="rId19"/>
    <p:sldId id="307" r:id="rId20"/>
    <p:sldId id="308" r:id="rId21"/>
    <p:sldId id="309" r:id="rId22"/>
    <p:sldId id="310" r:id="rId23"/>
    <p:sldId id="311" r:id="rId24"/>
    <p:sldId id="312" r:id="rId25"/>
    <p:sldId id="313" r:id="rId26"/>
    <p:sldId id="314" r:id="rId27"/>
    <p:sldId id="315" r:id="rId28"/>
    <p:sldId id="316" r:id="rId29"/>
    <p:sldId id="317" r:id="rId30"/>
    <p:sldId id="318" r:id="rId31"/>
    <p:sldId id="319" r:id="rId32"/>
    <p:sldId id="320" r:id="rId33"/>
    <p:sldId id="321" r:id="rId34"/>
    <p:sldId id="322" r:id="rId35"/>
    <p:sldId id="323" r:id="rId36"/>
    <p:sldId id="324" r:id="rId37"/>
    <p:sldId id="325" r:id="rId38"/>
    <p:sldId id="326" r:id="rId39"/>
    <p:sldId id="327" r:id="rId40"/>
    <p:sldId id="328" r:id="rId41"/>
    <p:sldId id="329" r:id="rId42"/>
    <p:sldId id="330" r:id="rId43"/>
    <p:sldId id="331" r:id="rId44"/>
    <p:sldId id="350" r:id="rId45"/>
    <p:sldId id="332" r:id="rId46"/>
    <p:sldId id="333" r:id="rId47"/>
    <p:sldId id="334" r:id="rId48"/>
    <p:sldId id="335" r:id="rId49"/>
    <p:sldId id="336" r:id="rId50"/>
    <p:sldId id="337" r:id="rId51"/>
    <p:sldId id="338" r:id="rId52"/>
    <p:sldId id="339" r:id="rId53"/>
    <p:sldId id="340" r:id="rId54"/>
    <p:sldId id="341" r:id="rId55"/>
    <p:sldId id="342" r:id="rId56"/>
    <p:sldId id="343" r:id="rId57"/>
    <p:sldId id="344" r:id="rId58"/>
    <p:sldId id="345" r:id="rId59"/>
    <p:sldId id="346" r:id="rId60"/>
    <p:sldId id="347" r:id="rId61"/>
    <p:sldId id="348" r:id="rId62"/>
    <p:sldId id="349" r:id="rId6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ck Brazeau" initials="NB" lastIdx="2" clrIdx="0">
    <p:extLst/>
  </p:cmAuthor>
  <p:cmAuthor id="2" name="Achim Dettweiler" initials="AD" lastIdx="4" clrIdx="1">
    <p:extLst/>
  </p:cmAuthor>
  <p:cmAuthor id="3" name="Beth Massi" initials="BM" lastIdx="4" clrIdx="2">
    <p:extLst/>
  </p:cmAuthor>
  <p:cmAuthor id="4" name="Diego Vega" initials="DV" lastIdx="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2F31"/>
    <a:srgbClr val="FFFF00"/>
    <a:srgbClr val="002E77"/>
    <a:srgbClr val="F8F8F8"/>
    <a:srgbClr val="6E33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82394" autoAdjust="0"/>
  </p:normalViewPr>
  <p:slideViewPr>
    <p:cSldViewPr snapToGrid="0">
      <p:cViewPr varScale="1">
        <p:scale>
          <a:sx n="96" d="100"/>
          <a:sy n="96" d="100"/>
        </p:scale>
        <p:origin x="1476" y="78"/>
      </p:cViewPr>
      <p:guideLst/>
    </p:cSldViewPr>
  </p:slideViewPr>
  <p:notesTextViewPr>
    <p:cViewPr>
      <p:scale>
        <a:sx n="1" d="1"/>
        <a:sy n="1" d="1"/>
      </p:scale>
      <p:origin x="0" y="0"/>
    </p:cViewPr>
  </p:notesTextViewPr>
  <p:notesViewPr>
    <p:cSldViewPr snapToGrid="0">
      <p:cViewPr varScale="1">
        <p:scale>
          <a:sx n="91" d="100"/>
          <a:sy n="91" d="100"/>
        </p:scale>
        <p:origin x="2706"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9325E65A-82A4-47D8-B17F-D641865AE8E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92F7E01B-5F32-4546-BBF4-4240795CD28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6D86AC-7AB2-40A2-8C59-E98EE645E689}" type="datetimeFigureOut">
              <a:rPr lang="zh-TW" altLang="en-US" smtClean="0"/>
              <a:t>2018/1/5</a:t>
            </a:fld>
            <a:endParaRPr lang="zh-TW" altLang="en-US"/>
          </a:p>
        </p:txBody>
      </p:sp>
      <p:sp>
        <p:nvSpPr>
          <p:cNvPr id="4" name="頁尾版面配置區 3">
            <a:extLst>
              <a:ext uri="{FF2B5EF4-FFF2-40B4-BE49-F238E27FC236}">
                <a16:creationId xmlns:a16="http://schemas.microsoft.com/office/drawing/2014/main" id="{E34FD06D-97C1-41C3-B15F-6B74DDB66B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BA7B8E2A-83FE-45EE-870F-1069A3A207E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F12353A-DB82-4A29-A08E-35C3FBB8C3DC}" type="slidenum">
              <a:rPr lang="zh-TW" altLang="en-US" smtClean="0"/>
              <a:t>‹#›</a:t>
            </a:fld>
            <a:endParaRPr lang="zh-TW" altLang="en-US"/>
          </a:p>
        </p:txBody>
      </p:sp>
    </p:spTree>
    <p:extLst>
      <p:ext uri="{BB962C8B-B14F-4D97-AF65-F5344CB8AC3E}">
        <p14:creationId xmlns:p14="http://schemas.microsoft.com/office/powerpoint/2010/main" val="1710404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7A0A5C-BDFE-4AA0-8363-842B4B5195FB}" type="datetimeFigureOut">
              <a:rPr lang="en-US" smtClean="0"/>
              <a:t>2018-01-05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8195A8-0CC9-4EC5-84EE-12317B82121E}"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Keyword:</a:t>
            </a:r>
            <a:r>
              <a:rPr lang="en-US" baseline="0" dirty="0" smtClean="0"/>
              <a:t> </a:t>
            </a:r>
            <a:r>
              <a:rPr lang="en-US" baseline="0" dirty="0" err="1" smtClean="0"/>
              <a:t>Microservices</a:t>
            </a:r>
            <a:r>
              <a:rPr lang="en-US" baseline="0" dirty="0" smtClean="0"/>
              <a:t>, .NET Core</a:t>
            </a:r>
          </a:p>
          <a:p>
            <a:endParaRPr lang="en-US" baseline="0" dirty="0" smtClean="0"/>
          </a:p>
          <a:p>
            <a:r>
              <a:rPr lang="en-US" baseline="0" dirty="0" err="1" smtClean="0"/>
              <a:t>Microservices</a:t>
            </a:r>
            <a:r>
              <a:rPr lang="en-US" baseline="0" dirty="0" smtClean="0"/>
              <a:t> -&gt; mass services to management and deployment</a:t>
            </a:r>
          </a:p>
          <a:p>
            <a:r>
              <a:rPr lang="en-US" baseline="0" dirty="0" smtClean="0"/>
              <a:t>.NET Core -&gt; control binary compatibility (</a:t>
            </a:r>
            <a:r>
              <a:rPr lang="en-US" baseline="0" dirty="0" err="1" smtClean="0"/>
              <a:t>winodws</a:t>
            </a:r>
            <a:r>
              <a:rPr lang="en-US" baseline="0" dirty="0" smtClean="0"/>
              <a:t>, </a:t>
            </a:r>
            <a:r>
              <a:rPr lang="en-US" baseline="0" dirty="0" err="1" smtClean="0"/>
              <a:t>linux</a:t>
            </a:r>
            <a:r>
              <a:rPr lang="en-US" baseline="0" dirty="0" smtClean="0"/>
              <a:t>, </a:t>
            </a:r>
            <a:r>
              <a:rPr lang="en-US" baseline="0" dirty="0" err="1" smtClean="0"/>
              <a:t>macos</a:t>
            </a:r>
            <a:r>
              <a:rPr lang="en-US" baseline="0" dirty="0" smtClean="0"/>
              <a:t>), </a:t>
            </a:r>
          </a:p>
          <a:p>
            <a:r>
              <a:rPr lang="en-US" baseline="0" dirty="0" smtClean="0"/>
              <a:t>Container -&gt; control environment </a:t>
            </a:r>
            <a:r>
              <a:rPr lang="en-US" baseline="0" dirty="0" err="1" smtClean="0"/>
              <a:t>compatability</a:t>
            </a:r>
            <a:endParaRPr lang="en-US" baseline="0" dirty="0" smtClean="0"/>
          </a:p>
          <a:p>
            <a:r>
              <a:rPr lang="en-US" baseline="0" dirty="0" smtClean="0"/>
              <a:t>Windows Container -&gt; hosting windows / </a:t>
            </a:r>
            <a:r>
              <a:rPr lang="en-US" baseline="0" dirty="0" err="1" smtClean="0"/>
              <a:t>linux</a:t>
            </a:r>
            <a:r>
              <a:rPr lang="en-US" baseline="0" dirty="0" smtClean="0"/>
              <a:t> app (container)s</a:t>
            </a:r>
          </a:p>
          <a:p>
            <a:endParaRPr lang="en-US" baseline="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C8195A8-0CC9-4EC5-84EE-12317B82121E}" type="slidenum">
              <a:rPr lang="en-US" smtClean="0"/>
              <a:t>1</a:t>
            </a:fld>
            <a:endParaRPr lang="en-US"/>
          </a:p>
        </p:txBody>
      </p:sp>
    </p:spTree>
    <p:extLst>
      <p:ext uri="{BB962C8B-B14F-4D97-AF65-F5344CB8AC3E}">
        <p14:creationId xmlns:p14="http://schemas.microsoft.com/office/powerpoint/2010/main" val="9731690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dirty="0" smtClean="0"/>
              <a:t>The Order Service creates an Order with status NEW and publishes an Order Created event.</a:t>
            </a:r>
            <a:endParaRPr lang="zh-TW" altLang="en-US" sz="1200" dirty="0" smtClean="0"/>
          </a:p>
          <a:p>
            <a:endParaRPr lang="en-US" dirty="0" smtClean="0"/>
          </a:p>
          <a:p>
            <a:pPr marL="228600" indent="-228600">
              <a:buAutoNum type="arabicPeriod"/>
            </a:pPr>
            <a:r>
              <a:rPr lang="en-US" dirty="0" err="1" smtClean="0"/>
              <a:t>Init</a:t>
            </a:r>
            <a:r>
              <a:rPr lang="en-US" dirty="0" smtClean="0"/>
              <a:t> state</a:t>
            </a:r>
          </a:p>
          <a:p>
            <a:pPr marL="228600" indent="-228600">
              <a:buAutoNum type="arabicPeriod"/>
            </a:pPr>
            <a:r>
              <a:rPr lang="en-US" dirty="0" smtClean="0"/>
              <a:t>Place order (</a:t>
            </a:r>
            <a:r>
              <a:rPr lang="zh-TW" altLang="en-US" dirty="0" smtClean="0"/>
              <a:t>建立訂單</a:t>
            </a:r>
            <a:r>
              <a:rPr lang="en-US" altLang="zh-TW" dirty="0" smtClean="0"/>
              <a:t>)</a:t>
            </a:r>
          </a:p>
          <a:p>
            <a:pPr marL="228600" indent="-228600">
              <a:buAutoNum type="arabicPeriod"/>
            </a:pPr>
            <a:r>
              <a:rPr lang="en-US" dirty="0" smtClean="0"/>
              <a:t>Create record</a:t>
            </a:r>
            <a:r>
              <a:rPr lang="en-US" baseline="0" dirty="0" smtClean="0"/>
              <a:t> in ORDER table</a:t>
            </a:r>
          </a:p>
          <a:p>
            <a:pPr marL="228600" indent="-228600">
              <a:buAutoNum type="arabicPeriod"/>
            </a:pPr>
            <a:r>
              <a:rPr lang="en-US" baseline="0" dirty="0" smtClean="0"/>
              <a:t>Send “Order created event” to message broker</a:t>
            </a:r>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22</a:t>
            </a:fld>
            <a:endParaRPr lang="en-US"/>
          </a:p>
        </p:txBody>
      </p:sp>
    </p:spTree>
    <p:extLst>
      <p:ext uri="{BB962C8B-B14F-4D97-AF65-F5344CB8AC3E}">
        <p14:creationId xmlns:p14="http://schemas.microsoft.com/office/powerpoint/2010/main" val="11272569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The Customer Service consumes the Order Created event, reserves credit for the order, </a:t>
            </a:r>
          </a:p>
          <a:p>
            <a:r>
              <a:rPr lang="en-US" altLang="zh-TW" dirty="0" smtClean="0"/>
              <a:t>and publishes a Credit Reserved event.</a:t>
            </a:r>
            <a:endParaRPr lang="zh-TW" altLang="en-US" dirty="0" smtClean="0"/>
          </a:p>
          <a:p>
            <a:endParaRPr lang="en-US" dirty="0" smtClean="0"/>
          </a:p>
          <a:p>
            <a:endParaRPr lang="en-US" dirty="0" smtClean="0"/>
          </a:p>
          <a:p>
            <a:r>
              <a:rPr lang="en-US" dirty="0" smtClean="0"/>
              <a:t>5. Customer service received “order created event”</a:t>
            </a:r>
          </a:p>
          <a:p>
            <a:r>
              <a:rPr lang="en-US" dirty="0" smtClean="0"/>
              <a:t>6. Create “Reserved credit” record</a:t>
            </a:r>
          </a:p>
          <a:p>
            <a:r>
              <a:rPr lang="en-US" dirty="0" smtClean="0"/>
              <a:t>7.</a:t>
            </a:r>
            <a:r>
              <a:rPr lang="en-US" baseline="0" dirty="0" smtClean="0"/>
              <a:t> Send credit reserved event</a:t>
            </a:r>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23</a:t>
            </a:fld>
            <a:endParaRPr lang="en-US"/>
          </a:p>
        </p:txBody>
      </p:sp>
    </p:spTree>
    <p:extLst>
      <p:ext uri="{BB962C8B-B14F-4D97-AF65-F5344CB8AC3E}">
        <p14:creationId xmlns:p14="http://schemas.microsoft.com/office/powerpoint/2010/main" val="254644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The Order Service consumes the Credit Reserved event, and changes the status of the order to OPEN.</a:t>
            </a:r>
            <a:endParaRPr lang="zh-TW" altLang="en-US" dirty="0" smtClean="0"/>
          </a:p>
          <a:p>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24</a:t>
            </a:fld>
            <a:endParaRPr lang="en-US"/>
          </a:p>
        </p:txBody>
      </p:sp>
    </p:spTree>
    <p:extLst>
      <p:ext uri="{BB962C8B-B14F-4D97-AF65-F5344CB8AC3E}">
        <p14:creationId xmlns:p14="http://schemas.microsoft.com/office/powerpoint/2010/main" val="699617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You can also use events to maintain materialized views that pre‑join data owned by multiple </a:t>
            </a:r>
            <a:r>
              <a:rPr lang="en-US" sz="1200" b="0" i="0" kern="1200" dirty="0" err="1" smtClean="0">
                <a:solidFill>
                  <a:schemeClr val="tx1"/>
                </a:solidFill>
                <a:effectLst/>
                <a:latin typeface="+mn-lt"/>
                <a:ea typeface="+mn-ea"/>
                <a:cs typeface="+mn-cs"/>
              </a:rPr>
              <a:t>microservices</a:t>
            </a:r>
            <a:r>
              <a:rPr lang="en-US" sz="1200" b="0" i="0" kern="1200" dirty="0" smtClean="0">
                <a:solidFill>
                  <a:schemeClr val="tx1"/>
                </a:solidFill>
                <a:effectLst/>
                <a:latin typeface="+mn-lt"/>
                <a:ea typeface="+mn-ea"/>
                <a:cs typeface="+mn-cs"/>
              </a:rPr>
              <a:t>. The service that maintains the view subscribes to the relevant events and updates the view. For example, the Customer Order View Updater Service that maintains a Customer Orders view subscribes to the events published by the Customer Service and Order Service.</a:t>
            </a:r>
          </a:p>
          <a:p>
            <a:r>
              <a:rPr lang="en-US" dirty="0" smtClean="0"/>
              <a:t/>
            </a:r>
            <a:br>
              <a:rPr lang="en-US" dirty="0" smtClean="0"/>
            </a:br>
            <a:endParaRPr lang="en-US" dirty="0" smtClean="0"/>
          </a:p>
          <a:p>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26</a:t>
            </a:fld>
            <a:endParaRPr lang="en-US"/>
          </a:p>
        </p:txBody>
      </p:sp>
    </p:spTree>
    <p:extLst>
      <p:ext uri="{BB962C8B-B14F-4D97-AF65-F5344CB8AC3E}">
        <p14:creationId xmlns:p14="http://schemas.microsoft.com/office/powerpoint/2010/main" val="3416413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fontAlgn="base"/>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27</a:t>
            </a:fld>
            <a:endParaRPr lang="en-US"/>
          </a:p>
        </p:txBody>
      </p:sp>
    </p:spTree>
    <p:extLst>
      <p:ext uri="{BB962C8B-B14F-4D97-AF65-F5344CB8AC3E}">
        <p14:creationId xmlns:p14="http://schemas.microsoft.com/office/powerpoint/2010/main" val="1605610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Ship transaction logs</a:t>
            </a:r>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28</a:t>
            </a:fld>
            <a:endParaRPr lang="en-US"/>
          </a:p>
        </p:txBody>
      </p:sp>
    </p:spTree>
    <p:extLst>
      <p:ext uri="{BB962C8B-B14F-4D97-AF65-F5344CB8AC3E}">
        <p14:creationId xmlns:p14="http://schemas.microsoft.com/office/powerpoint/2010/main" val="3313625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Ship change sequencing</a:t>
            </a:r>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29</a:t>
            </a:fld>
            <a:endParaRPr lang="en-US"/>
          </a:p>
        </p:txBody>
      </p:sp>
    </p:spTree>
    <p:extLst>
      <p:ext uri="{BB962C8B-B14F-4D97-AF65-F5344CB8AC3E}">
        <p14:creationId xmlns:p14="http://schemas.microsoft.com/office/powerpoint/2010/main" val="12303554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Data scale-out (with separate</a:t>
            </a:r>
            <a:r>
              <a:rPr lang="en-US" baseline="0" dirty="0" smtClean="0"/>
              <a:t> read / write mechanism)</a:t>
            </a:r>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30</a:t>
            </a:fld>
            <a:endParaRPr lang="en-US"/>
          </a:p>
        </p:txBody>
      </p:sp>
    </p:spTree>
    <p:extLst>
      <p:ext uri="{BB962C8B-B14F-4D97-AF65-F5344CB8AC3E}">
        <p14:creationId xmlns:p14="http://schemas.microsoft.com/office/powerpoint/2010/main" val="36980213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63EB8A-53A4-4077-8798-610E05BE84FE}" type="slidenum">
              <a:rPr lang="en-US" smtClean="0"/>
              <a:t>55</a:t>
            </a:fld>
            <a:endParaRPr lang="en-US"/>
          </a:p>
        </p:txBody>
      </p:sp>
    </p:spTree>
    <p:extLst>
      <p:ext uri="{BB962C8B-B14F-4D97-AF65-F5344CB8AC3E}">
        <p14:creationId xmlns:p14="http://schemas.microsoft.com/office/powerpoint/2010/main" val="699498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63EB8A-53A4-4077-8798-610E05BE84FE}" type="slidenum">
              <a:rPr lang="en-US" smtClean="0"/>
              <a:t>56</a:t>
            </a:fld>
            <a:endParaRPr lang="en-US"/>
          </a:p>
        </p:txBody>
      </p:sp>
    </p:spTree>
    <p:extLst>
      <p:ext uri="{BB962C8B-B14F-4D97-AF65-F5344CB8AC3E}">
        <p14:creationId xmlns:p14="http://schemas.microsoft.com/office/powerpoint/2010/main" val="1400014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dirty="0" smtClean="0"/>
              <a:t>漸進式的微服務化過程</a:t>
            </a:r>
            <a:endParaRPr lang="en-US" altLang="zh-TW"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dirty="0" smtClean="0"/>
              <a:t>資料庫如何</a:t>
            </a:r>
            <a:r>
              <a:rPr lang="en-US" altLang="zh-TW" dirty="0" smtClean="0"/>
              <a:t>“</a:t>
            </a:r>
            <a:r>
              <a:rPr lang="zh-TW" altLang="en-US" dirty="0" smtClean="0"/>
              <a:t>微</a:t>
            </a:r>
            <a:r>
              <a:rPr lang="en-US" altLang="zh-TW" dirty="0" smtClean="0"/>
              <a:t>”</a:t>
            </a:r>
            <a:r>
              <a:rPr lang="zh-TW" altLang="en-US" dirty="0" smtClean="0"/>
              <a:t>化</a:t>
            </a:r>
            <a:r>
              <a:rPr lang="en-US" altLang="zh-TW" dirty="0" smtClean="0"/>
              <a:t>? </a:t>
            </a:r>
          </a:p>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dirty="0" smtClean="0"/>
              <a:t>垂直 </a:t>
            </a:r>
            <a:r>
              <a:rPr lang="en-US" altLang="zh-TW" dirty="0" smtClean="0"/>
              <a:t>/ </a:t>
            </a:r>
            <a:r>
              <a:rPr lang="zh-TW" altLang="en-US" dirty="0" smtClean="0"/>
              <a:t>水平切割資料庫的挑戰</a:t>
            </a:r>
            <a:endParaRPr lang="en-US" altLang="zh-TW"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dirty="0" smtClean="0"/>
              <a:t>資料儲存系統的選擇 </a:t>
            </a:r>
            <a:r>
              <a:rPr lang="en-US" altLang="zh-TW" dirty="0" smtClean="0"/>
              <a:t>(CAP, NOSQL)</a:t>
            </a:r>
          </a:p>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dirty="0" smtClean="0"/>
              <a:t>其他必要的關鍵知識 </a:t>
            </a:r>
            <a:r>
              <a:rPr lang="en-US" altLang="zh-TW" dirty="0" smtClean="0"/>
              <a:t>(2PC)</a:t>
            </a:r>
          </a:p>
          <a:p>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2</a:t>
            </a:fld>
            <a:endParaRPr lang="en-US"/>
          </a:p>
        </p:txBody>
      </p:sp>
    </p:spTree>
    <p:extLst>
      <p:ext uri="{BB962C8B-B14F-4D97-AF65-F5344CB8AC3E}">
        <p14:creationId xmlns:p14="http://schemas.microsoft.com/office/powerpoint/2010/main" val="31083087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63EB8A-53A4-4077-8798-610E05BE84FE}" type="slidenum">
              <a:rPr lang="en-US" smtClean="0"/>
              <a:t>58</a:t>
            </a:fld>
            <a:endParaRPr lang="en-US"/>
          </a:p>
        </p:txBody>
      </p:sp>
    </p:spTree>
    <p:extLst>
      <p:ext uri="{BB962C8B-B14F-4D97-AF65-F5344CB8AC3E}">
        <p14:creationId xmlns:p14="http://schemas.microsoft.com/office/powerpoint/2010/main" val="628025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7</a:t>
            </a:fld>
            <a:endParaRPr lang="zh-TW" altLang="en-US"/>
          </a:p>
        </p:txBody>
      </p:sp>
    </p:spTree>
    <p:extLst>
      <p:ext uri="{BB962C8B-B14F-4D97-AF65-F5344CB8AC3E}">
        <p14:creationId xmlns:p14="http://schemas.microsoft.com/office/powerpoint/2010/main" val="2477069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舊的系統沒人敢動，能別改就別改</a:t>
            </a:r>
            <a:endParaRPr lang="en-US" altLang="zh-TW" dirty="0" smtClean="0"/>
          </a:p>
          <a:p>
            <a:endParaRPr lang="en-US" dirty="0" smtClean="0"/>
          </a:p>
          <a:p>
            <a:r>
              <a:rPr lang="zh-TW" altLang="en-US" dirty="0" smtClean="0"/>
              <a:t>只靠新增額外的 </a:t>
            </a:r>
            <a:r>
              <a:rPr lang="en-US" altLang="zh-TW" dirty="0" smtClean="0"/>
              <a:t>CODE</a:t>
            </a:r>
            <a:r>
              <a:rPr lang="zh-TW" altLang="en-US" dirty="0" smtClean="0"/>
              <a:t> 跟 </a:t>
            </a:r>
            <a:r>
              <a:rPr lang="en-US" altLang="zh-TW" dirty="0" smtClean="0"/>
              <a:t>API</a:t>
            </a:r>
            <a:r>
              <a:rPr lang="zh-TW" altLang="en-US" dirty="0" smtClean="0"/>
              <a:t>，透過複製整套系統來達成切割與重構的目的 </a:t>
            </a:r>
            <a:r>
              <a:rPr lang="en-US" altLang="zh-TW" dirty="0" smtClean="0"/>
              <a:t>(IE:</a:t>
            </a:r>
            <a:r>
              <a:rPr lang="zh-TW" altLang="en-US" dirty="0" smtClean="0"/>
              <a:t> 每個 </a:t>
            </a:r>
            <a:r>
              <a:rPr lang="en-US" altLang="zh-TW" dirty="0" smtClean="0"/>
              <a:t>“</a:t>
            </a:r>
            <a:r>
              <a:rPr lang="zh-TW" altLang="en-US" dirty="0" smtClean="0"/>
              <a:t>服務</a:t>
            </a:r>
            <a:r>
              <a:rPr lang="en-US" altLang="zh-TW" dirty="0" smtClean="0"/>
              <a:t>”</a:t>
            </a:r>
            <a:r>
              <a:rPr lang="zh-TW" altLang="en-US" dirty="0" smtClean="0"/>
              <a:t> 都包含部分用不到的 </a:t>
            </a:r>
            <a:r>
              <a:rPr lang="en-US" altLang="zh-TW" dirty="0" smtClean="0"/>
              <a:t>CODE)</a:t>
            </a:r>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9</a:t>
            </a:fld>
            <a:endParaRPr lang="en-US"/>
          </a:p>
        </p:txBody>
      </p:sp>
    </p:spTree>
    <p:extLst>
      <p:ext uri="{BB962C8B-B14F-4D97-AF65-F5344CB8AC3E}">
        <p14:creationId xmlns:p14="http://schemas.microsoft.com/office/powerpoint/2010/main" val="3733988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先做好 </a:t>
            </a:r>
            <a:r>
              <a:rPr lang="en-US" altLang="zh-TW" dirty="0" smtClean="0"/>
              <a:t>local</a:t>
            </a:r>
            <a:r>
              <a:rPr lang="zh-TW" altLang="en-US" dirty="0" smtClean="0"/>
              <a:t> </a:t>
            </a:r>
            <a:r>
              <a:rPr lang="en-US" altLang="zh-TW" dirty="0" err="1" smtClean="0"/>
              <a:t>refactory</a:t>
            </a:r>
            <a:r>
              <a:rPr lang="en-US" altLang="zh-TW" dirty="0" smtClean="0"/>
              <a:t>,</a:t>
            </a:r>
            <a:r>
              <a:rPr lang="zh-TW" altLang="en-US" dirty="0" smtClean="0"/>
              <a:t> 透過 </a:t>
            </a:r>
            <a:r>
              <a:rPr lang="en-US" altLang="zh-TW" dirty="0" smtClean="0"/>
              <a:t>interface</a:t>
            </a:r>
            <a:r>
              <a:rPr lang="zh-TW" altLang="en-US" dirty="0" smtClean="0"/>
              <a:t> 來存取 </a:t>
            </a:r>
            <a:r>
              <a:rPr lang="en-US" altLang="zh-TW" dirty="0" smtClean="0"/>
              <a:t>module</a:t>
            </a:r>
            <a:r>
              <a:rPr lang="zh-TW" altLang="en-US" dirty="0" smtClean="0"/>
              <a:t> </a:t>
            </a:r>
            <a:r>
              <a:rPr lang="en-US" altLang="zh-TW" dirty="0" smtClean="0"/>
              <a:t>z</a:t>
            </a:r>
            <a:r>
              <a:rPr lang="zh-TW" altLang="en-US" dirty="0" smtClean="0"/>
              <a:t> </a:t>
            </a:r>
            <a:endParaRPr lang="en-US" altLang="zh-TW" dirty="0" smtClean="0"/>
          </a:p>
          <a:p>
            <a:endParaRPr lang="en-US" dirty="0" smtClean="0"/>
          </a:p>
          <a:p>
            <a:r>
              <a:rPr lang="zh-TW" altLang="en-US" dirty="0" smtClean="0"/>
              <a:t>之後就可以透過各種 </a:t>
            </a:r>
            <a:r>
              <a:rPr lang="en-US" altLang="zh-TW" dirty="0" smtClean="0"/>
              <a:t>RPC</a:t>
            </a:r>
            <a:r>
              <a:rPr lang="zh-TW" altLang="en-US" dirty="0" smtClean="0"/>
              <a:t> 機制來呼叫 </a:t>
            </a:r>
            <a:r>
              <a:rPr lang="en-US" altLang="zh-TW" dirty="0" smtClean="0"/>
              <a:t>module</a:t>
            </a:r>
            <a:r>
              <a:rPr lang="zh-TW" altLang="en-US" dirty="0" smtClean="0"/>
              <a:t> </a:t>
            </a:r>
            <a:r>
              <a:rPr lang="en-US" altLang="zh-TW" dirty="0" smtClean="0"/>
              <a:t>z</a:t>
            </a:r>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12</a:t>
            </a:fld>
            <a:endParaRPr lang="en-US"/>
          </a:p>
        </p:txBody>
      </p:sp>
    </p:spTree>
    <p:extLst>
      <p:ext uri="{BB962C8B-B14F-4D97-AF65-F5344CB8AC3E}">
        <p14:creationId xmlns:p14="http://schemas.microsoft.com/office/powerpoint/2010/main" val="3263242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關聯式資料庫，透過高度的正規化，避免相同意義的資料以各種形式重複出現在資料庫內，並且透過關聯式的查詢 </a:t>
            </a:r>
            <a:r>
              <a:rPr lang="en-US" altLang="zh-TW" dirty="0" smtClean="0"/>
              <a:t>SQL</a:t>
            </a:r>
            <a:r>
              <a:rPr lang="zh-TW" altLang="en-US" dirty="0" smtClean="0"/>
              <a:t> 將資料重組為核心概念的設計。</a:t>
            </a:r>
            <a:endParaRPr lang="en-US" altLang="zh-TW" dirty="0" smtClean="0"/>
          </a:p>
          <a:p>
            <a:endParaRPr lang="en-US" dirty="0" smtClean="0"/>
          </a:p>
          <a:p>
            <a:r>
              <a:rPr lang="zh-TW" altLang="en-US" dirty="0" smtClean="0"/>
              <a:t>高度精緻化的關聯式資料庫，產生的代價是資料之間關聯性強 </a:t>
            </a:r>
            <a:r>
              <a:rPr lang="en-US" altLang="zh-TW" dirty="0" smtClean="0"/>
              <a:t>(</a:t>
            </a:r>
            <a:r>
              <a:rPr lang="zh-TW" altLang="en-US" dirty="0" smtClean="0"/>
              <a:t>不然怎麼稱作 </a:t>
            </a:r>
            <a:r>
              <a:rPr lang="en-US" altLang="zh-TW" dirty="0" smtClean="0"/>
              <a:t>“</a:t>
            </a:r>
            <a:r>
              <a:rPr lang="zh-TW" altLang="en-US" dirty="0" smtClean="0"/>
              <a:t>關聯式</a:t>
            </a:r>
            <a:r>
              <a:rPr lang="en-US" altLang="zh-TW" dirty="0" smtClean="0"/>
              <a:t>”</a:t>
            </a:r>
            <a:r>
              <a:rPr lang="zh-TW" altLang="en-US" dirty="0" smtClean="0"/>
              <a:t> 資料庫</a:t>
            </a:r>
            <a:r>
              <a:rPr lang="en-US" altLang="zh-TW" dirty="0" smtClean="0"/>
              <a:t>?)</a:t>
            </a:r>
            <a:r>
              <a:rPr lang="zh-TW" altLang="en-US" dirty="0" smtClean="0"/>
              <a:t>，難以切割。</a:t>
            </a:r>
            <a:endParaRPr lang="en-US" altLang="zh-TW" dirty="0" smtClean="0"/>
          </a:p>
          <a:p>
            <a:endParaRPr lang="en-US" dirty="0" smtClean="0"/>
          </a:p>
          <a:p>
            <a:r>
              <a:rPr lang="zh-TW" altLang="en-US" dirty="0" smtClean="0"/>
              <a:t>這個特性也造成關聯式資料庫在微服務化的領域是非常難搭配的儲存技術的主因。</a:t>
            </a:r>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16</a:t>
            </a:fld>
            <a:endParaRPr lang="en-US"/>
          </a:p>
        </p:txBody>
      </p:sp>
    </p:spTree>
    <p:extLst>
      <p:ext uri="{BB962C8B-B14F-4D97-AF65-F5344CB8AC3E}">
        <p14:creationId xmlns:p14="http://schemas.microsoft.com/office/powerpoint/2010/main" val="2219069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sz="1200" b="1" i="0" kern="1200" dirty="0" smtClean="0">
                <a:solidFill>
                  <a:schemeClr val="tx1"/>
                </a:solidFill>
                <a:effectLst/>
                <a:latin typeface="+mn-lt"/>
                <a:ea typeface="+mn-ea"/>
                <a:cs typeface="+mn-cs"/>
              </a:rPr>
              <a:t>CAP</a:t>
            </a:r>
            <a:r>
              <a:rPr lang="zh-TW" altLang="en-US" sz="1200" b="1" i="0" kern="1200" dirty="0" smtClean="0">
                <a:solidFill>
                  <a:schemeClr val="tx1"/>
                </a:solidFill>
                <a:effectLst/>
                <a:latin typeface="+mn-lt"/>
                <a:ea typeface="+mn-ea"/>
                <a:cs typeface="+mn-cs"/>
              </a:rPr>
              <a:t>理论概述</a:t>
            </a:r>
          </a:p>
          <a:p>
            <a:r>
              <a:rPr lang="zh-TW" altLang="en-US" sz="1200" b="0" i="0" kern="1200" dirty="0" smtClean="0">
                <a:solidFill>
                  <a:schemeClr val="tx1"/>
                </a:solidFill>
                <a:effectLst/>
                <a:latin typeface="+mn-lt"/>
                <a:ea typeface="+mn-ea"/>
                <a:cs typeface="+mn-cs"/>
              </a:rPr>
              <a:t>一个分布式系统最多只能同时满足一致性（</a:t>
            </a:r>
            <a:r>
              <a:rPr lang="en-US" sz="1200" b="0" i="0" kern="1200" dirty="0" smtClean="0">
                <a:solidFill>
                  <a:schemeClr val="tx1"/>
                </a:solidFill>
                <a:effectLst/>
                <a:latin typeface="+mn-lt"/>
                <a:ea typeface="+mn-ea"/>
                <a:cs typeface="+mn-cs"/>
              </a:rPr>
              <a:t>Consistency）、</a:t>
            </a:r>
            <a:r>
              <a:rPr lang="zh-TW" altLang="en-US" sz="1200" b="0" i="0" kern="1200" dirty="0" smtClean="0">
                <a:solidFill>
                  <a:schemeClr val="tx1"/>
                </a:solidFill>
                <a:effectLst/>
                <a:latin typeface="+mn-lt"/>
                <a:ea typeface="+mn-ea"/>
                <a:cs typeface="+mn-cs"/>
              </a:rPr>
              <a:t>可用性（</a:t>
            </a:r>
            <a:r>
              <a:rPr lang="en-US" sz="1200" b="0" i="0" kern="1200" dirty="0" smtClean="0">
                <a:solidFill>
                  <a:schemeClr val="tx1"/>
                </a:solidFill>
                <a:effectLst/>
                <a:latin typeface="+mn-lt"/>
                <a:ea typeface="+mn-ea"/>
                <a:cs typeface="+mn-cs"/>
              </a:rPr>
              <a:t>Availability）</a:t>
            </a:r>
            <a:r>
              <a:rPr lang="zh-TW" altLang="en-US" sz="1200" b="0" i="0" kern="1200" dirty="0" smtClean="0">
                <a:solidFill>
                  <a:schemeClr val="tx1"/>
                </a:solidFill>
                <a:effectLst/>
                <a:latin typeface="+mn-lt"/>
                <a:ea typeface="+mn-ea"/>
                <a:cs typeface="+mn-cs"/>
              </a:rPr>
              <a:t>和分区容错性（</a:t>
            </a:r>
            <a:r>
              <a:rPr lang="en-US" sz="1200" b="0" i="0" kern="1200" dirty="0" smtClean="0">
                <a:solidFill>
                  <a:schemeClr val="tx1"/>
                </a:solidFill>
                <a:effectLst/>
                <a:latin typeface="+mn-lt"/>
                <a:ea typeface="+mn-ea"/>
                <a:cs typeface="+mn-cs"/>
              </a:rPr>
              <a:t>Partition tolerance）</a:t>
            </a:r>
            <a:r>
              <a:rPr lang="zh-TW" altLang="en-US" sz="1200" b="0" i="0" kern="1200" dirty="0" smtClean="0">
                <a:solidFill>
                  <a:schemeClr val="tx1"/>
                </a:solidFill>
                <a:effectLst/>
                <a:latin typeface="+mn-lt"/>
                <a:ea typeface="+mn-ea"/>
                <a:cs typeface="+mn-cs"/>
              </a:rPr>
              <a:t>这三项中的两项。</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1" i="0" kern="1200" dirty="0" smtClean="0">
                <a:solidFill>
                  <a:schemeClr val="tx1"/>
                </a:solidFill>
                <a:effectLst/>
                <a:latin typeface="+mn-lt"/>
                <a:ea typeface="+mn-ea"/>
                <a:cs typeface="+mn-cs"/>
              </a:rPr>
              <a:t>分布式系列文章</a:t>
            </a:r>
            <a:r>
              <a:rPr lang="en-US" altLang="zh-TW" sz="1200" b="1" i="0" kern="1200" dirty="0" smtClean="0">
                <a:solidFill>
                  <a:schemeClr val="tx1"/>
                </a:solidFill>
                <a:effectLst/>
                <a:latin typeface="+mn-lt"/>
                <a:ea typeface="+mn-ea"/>
                <a:cs typeface="+mn-cs"/>
              </a:rPr>
              <a:t>——</a:t>
            </a:r>
            <a:r>
              <a:rPr lang="zh-TW" altLang="en-US" sz="1200" b="1" i="0" kern="1200" dirty="0" smtClean="0">
                <a:solidFill>
                  <a:schemeClr val="tx1"/>
                </a:solidFill>
                <a:effectLst/>
                <a:latin typeface="+mn-lt"/>
                <a:ea typeface="+mn-ea"/>
                <a:cs typeface="+mn-cs"/>
              </a:rPr>
              <a:t>从</a:t>
            </a:r>
            <a:r>
              <a:rPr lang="en-US" sz="1200" b="1" i="0" kern="1200" dirty="0" smtClean="0">
                <a:solidFill>
                  <a:schemeClr val="tx1"/>
                </a:solidFill>
                <a:effectLst/>
                <a:latin typeface="+mn-lt"/>
                <a:ea typeface="+mn-ea"/>
                <a:cs typeface="+mn-cs"/>
              </a:rPr>
              <a:t>ACID</a:t>
            </a:r>
            <a:r>
              <a:rPr lang="zh-TW" altLang="en-US" sz="1200" b="1" i="0" kern="1200" dirty="0" smtClean="0">
                <a:solidFill>
                  <a:schemeClr val="tx1"/>
                </a:solidFill>
                <a:effectLst/>
                <a:latin typeface="+mn-lt"/>
                <a:ea typeface="+mn-ea"/>
                <a:cs typeface="+mn-cs"/>
              </a:rPr>
              <a:t>到</a:t>
            </a:r>
            <a:r>
              <a:rPr lang="en-US" sz="1200" b="1" i="0" kern="1200" dirty="0" smtClean="0">
                <a:solidFill>
                  <a:schemeClr val="tx1"/>
                </a:solidFill>
                <a:effectLst/>
                <a:latin typeface="+mn-lt"/>
                <a:ea typeface="+mn-ea"/>
                <a:cs typeface="+mn-cs"/>
              </a:rPr>
              <a:t>CAP/BASE</a:t>
            </a:r>
            <a:endParaRPr lang="en-US" dirty="0" smtClean="0"/>
          </a:p>
          <a:p>
            <a:r>
              <a:rPr lang="en-US" dirty="0" smtClean="0"/>
              <a:t>https://www.jianshu.com/p/68c7c16b3fbd</a:t>
            </a:r>
          </a:p>
          <a:p>
            <a:endParaRPr lang="en-US" dirty="0" smtClean="0"/>
          </a:p>
          <a:p>
            <a:endParaRPr lang="en-US" dirty="0" smtClean="0"/>
          </a:p>
          <a:p>
            <a:r>
              <a:rPr lang="en-US" b="1" dirty="0" smtClean="0"/>
              <a:t>BASE</a:t>
            </a:r>
            <a:r>
              <a:rPr lang="zh-TW" altLang="en-US" b="1" dirty="0" smtClean="0"/>
              <a:t>理论</a:t>
            </a:r>
          </a:p>
          <a:p>
            <a:r>
              <a:rPr lang="en-US" dirty="0" smtClean="0"/>
              <a:t>BASE</a:t>
            </a:r>
            <a:r>
              <a:rPr lang="zh-TW" altLang="en-US" dirty="0" smtClean="0"/>
              <a:t>是</a:t>
            </a:r>
            <a:r>
              <a:rPr lang="en-US" b="1" dirty="0" smtClean="0"/>
              <a:t>Basically Available(</a:t>
            </a:r>
            <a:r>
              <a:rPr lang="zh-TW" altLang="en-US" b="1" dirty="0" smtClean="0"/>
              <a:t>基本可用）</a:t>
            </a:r>
            <a:r>
              <a:rPr lang="zh-TW" altLang="en-US" dirty="0" smtClean="0"/>
              <a:t>、</a:t>
            </a:r>
            <a:r>
              <a:rPr lang="en-US" b="1" dirty="0" smtClean="0"/>
              <a:t>Soft state(</a:t>
            </a:r>
            <a:r>
              <a:rPr lang="zh-TW" altLang="en-US" b="1" dirty="0" smtClean="0"/>
              <a:t>软状态）</a:t>
            </a:r>
            <a:r>
              <a:rPr lang="zh-TW" altLang="en-US" dirty="0" smtClean="0"/>
              <a:t>和</a:t>
            </a:r>
            <a:r>
              <a:rPr lang="en-US" b="1" dirty="0" smtClean="0"/>
              <a:t>Eventually consistent(</a:t>
            </a:r>
            <a:r>
              <a:rPr lang="zh-TW" altLang="en-US" b="1" dirty="0" smtClean="0"/>
              <a:t>最终一致性）</a:t>
            </a:r>
            <a:r>
              <a:rPr lang="zh-TW" altLang="en-US" dirty="0" smtClean="0"/>
              <a:t>三个短语的简写。</a:t>
            </a:r>
            <a:r>
              <a:rPr lang="en-US" dirty="0" smtClean="0"/>
              <a:t>BASE</a:t>
            </a:r>
            <a:r>
              <a:rPr lang="zh-TW" altLang="en-US" dirty="0" smtClean="0"/>
              <a:t>是对</a:t>
            </a:r>
            <a:r>
              <a:rPr lang="en-US" dirty="0" smtClean="0"/>
              <a:t>CAP</a:t>
            </a:r>
            <a:r>
              <a:rPr lang="zh-TW" altLang="en-US" dirty="0" smtClean="0"/>
              <a:t>中一致性和可用性权衡的结果，其来源于对大规模互联网系统分布式实践的总结，是</a:t>
            </a:r>
            <a:r>
              <a:rPr lang="zh-TW" altLang="en-US" b="1" dirty="0" smtClean="0"/>
              <a:t>基于</a:t>
            </a:r>
            <a:r>
              <a:rPr lang="en-US" b="1" dirty="0" smtClean="0"/>
              <a:t>CAP</a:t>
            </a:r>
            <a:r>
              <a:rPr lang="zh-TW" altLang="en-US" b="1" dirty="0" smtClean="0"/>
              <a:t>定理逐步演化</a:t>
            </a:r>
            <a:r>
              <a:rPr lang="zh-TW" altLang="en-US" dirty="0" smtClean="0"/>
              <a:t>而来的，其核心思想是即使无法做到强一致性，但每个应用都可以根据自身的业务特点，采用适当的方法来使系统达到</a:t>
            </a:r>
            <a:r>
              <a:rPr lang="zh-TW" altLang="en-US" b="1" dirty="0" smtClean="0"/>
              <a:t>最终一致性</a:t>
            </a:r>
            <a:r>
              <a:rPr lang="zh-TW" altLang="en-US" dirty="0" smtClean="0"/>
              <a:t>。接下来，我们着重对</a:t>
            </a:r>
            <a:r>
              <a:rPr lang="en-US" dirty="0" smtClean="0"/>
              <a:t>BASE</a:t>
            </a:r>
            <a:r>
              <a:rPr lang="zh-TW" altLang="en-US" dirty="0" smtClean="0"/>
              <a:t>中的三要素进行讲解。</a:t>
            </a:r>
          </a:p>
          <a:p>
            <a:r>
              <a:rPr lang="zh-TW" altLang="en-US" dirty="0" smtClean="0"/>
              <a:t/>
            </a:r>
            <a:br>
              <a:rPr lang="zh-TW" altLang="en-US" dirty="0" smtClean="0"/>
            </a:br>
            <a:r>
              <a:rPr lang="zh-TW" altLang="en-US" dirty="0" smtClean="0"/>
              <a:t/>
            </a:r>
            <a:br>
              <a:rPr lang="zh-TW" altLang="en-US" dirty="0" smtClean="0"/>
            </a:br>
            <a:r>
              <a:rPr lang="zh-TW" altLang="en-US" dirty="0" smtClean="0"/>
              <a:t>作者：</a:t>
            </a:r>
            <a:r>
              <a:rPr lang="en-US" dirty="0" err="1" smtClean="0"/>
              <a:t>Jeffbond</a:t>
            </a:r>
            <a:r>
              <a:rPr lang="en-US" dirty="0" smtClean="0"/>
              <a:t/>
            </a:r>
            <a:br>
              <a:rPr lang="en-US" dirty="0" smtClean="0"/>
            </a:br>
            <a:r>
              <a:rPr lang="zh-TW" altLang="en-US" dirty="0" smtClean="0"/>
              <a:t>链接：</a:t>
            </a:r>
            <a:r>
              <a:rPr lang="en-US" dirty="0" smtClean="0"/>
              <a:t>https://www.jianshu.com/p/68c7c16b3fbd</a:t>
            </a:r>
            <a:br>
              <a:rPr lang="en-US" dirty="0" smtClean="0"/>
            </a:br>
            <a:r>
              <a:rPr lang="zh-TW" altLang="en-US" dirty="0" smtClean="0"/>
              <a:t>來源：简书</a:t>
            </a:r>
            <a:br>
              <a:rPr lang="zh-TW" altLang="en-US" dirty="0" smtClean="0"/>
            </a:br>
            <a:r>
              <a:rPr lang="zh-TW" altLang="en-US" dirty="0" smtClean="0"/>
              <a:t>著作权归作者所有。商业转载请联系作者获得授权，非商业转载请注明出处。</a:t>
            </a:r>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18</a:t>
            </a:fld>
            <a:endParaRPr lang="en-US"/>
          </a:p>
        </p:txBody>
      </p:sp>
    </p:spTree>
    <p:extLst>
      <p:ext uri="{BB962C8B-B14F-4D97-AF65-F5344CB8AC3E}">
        <p14:creationId xmlns:p14="http://schemas.microsoft.com/office/powerpoint/2010/main" val="1005555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Separate domain</a:t>
            </a:r>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19</a:t>
            </a:fld>
            <a:endParaRPr lang="en-US"/>
          </a:p>
        </p:txBody>
      </p:sp>
    </p:spTree>
    <p:extLst>
      <p:ext uri="{BB962C8B-B14F-4D97-AF65-F5344CB8AC3E}">
        <p14:creationId xmlns:p14="http://schemas.microsoft.com/office/powerpoint/2010/main" val="2501204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JWT</a:t>
            </a:r>
            <a:r>
              <a:rPr lang="zh-TW" altLang="en-US" dirty="0" smtClean="0"/>
              <a:t>可以簡化跨服務的資訊驗證</a:t>
            </a:r>
            <a:endParaRPr lang="en-US" dirty="0" smtClean="0"/>
          </a:p>
        </p:txBody>
      </p:sp>
      <p:sp>
        <p:nvSpPr>
          <p:cNvPr id="4" name="投影片編號版面配置區 3"/>
          <p:cNvSpPr>
            <a:spLocks noGrp="1"/>
          </p:cNvSpPr>
          <p:nvPr>
            <p:ph type="sldNum" sz="quarter" idx="10"/>
          </p:nvPr>
        </p:nvSpPr>
        <p:spPr/>
        <p:txBody>
          <a:bodyPr/>
          <a:lstStyle/>
          <a:p>
            <a:fld id="{CC8195A8-0CC9-4EC5-84EE-12317B82121E}" type="slidenum">
              <a:rPr lang="en-US" smtClean="0"/>
              <a:t>20</a:t>
            </a:fld>
            <a:endParaRPr lang="en-US"/>
          </a:p>
        </p:txBody>
      </p:sp>
    </p:spTree>
    <p:extLst>
      <p:ext uri="{BB962C8B-B14F-4D97-AF65-F5344CB8AC3E}">
        <p14:creationId xmlns:p14="http://schemas.microsoft.com/office/powerpoint/2010/main" val="24003743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2E77"/>
        </a:solidFill>
        <a:effectLst/>
      </p:bgPr>
    </p:bg>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A8361547-CAE2-4060-8643-DE8C7E84BB51}"/>
              </a:ext>
            </a:extLst>
          </p:cNvPr>
          <p:cNvSpPr/>
          <p:nvPr userDrawn="1"/>
        </p:nvSpPr>
        <p:spPr bwMode="auto">
          <a:xfrm>
            <a:off x="0" y="5818912"/>
            <a:ext cx="9144000" cy="1039091"/>
          </a:xfrm>
          <a:prstGeom prst="rect">
            <a:avLst/>
          </a:prstGeom>
          <a:solidFill>
            <a:srgbClr val="002E77"/>
          </a:solidFill>
          <a:ln>
            <a:solidFill>
              <a:srgbClr val="002E7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zh-TW" altLang="en-US" sz="2400" dirty="0" err="1">
              <a:solidFill>
                <a:srgbClr val="002E77"/>
              </a:solidFill>
              <a:ea typeface="Segoe UI" pitchFamily="34" charset="0"/>
              <a:cs typeface="Segoe UI" pitchFamily="34" charset="0"/>
            </a:endParaRPr>
          </a:p>
        </p:txBody>
      </p:sp>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7654" y="6119147"/>
            <a:ext cx="940033" cy="268786"/>
          </a:xfrm>
          <a:prstGeom prst="rect">
            <a:avLst/>
          </a:prstGeom>
        </p:spPr>
      </p:pic>
      <p:sp>
        <p:nvSpPr>
          <p:cNvPr id="2" name="Title 1">
            <a:extLst>
              <a:ext uri="{FF2B5EF4-FFF2-40B4-BE49-F238E27FC236}">
                <a16:creationId xmlns:a16="http://schemas.microsoft.com/office/drawing/2014/main" id="{E83FFA8C-0B63-40B6-A827-BFFE5D75FDD0}"/>
              </a:ext>
            </a:extLst>
          </p:cNvPr>
          <p:cNvSpPr>
            <a:spLocks noGrp="1"/>
          </p:cNvSpPr>
          <p:nvPr>
            <p:ph type="title" hasCustomPrompt="1"/>
          </p:nvPr>
        </p:nvSpPr>
        <p:spPr>
          <a:xfrm>
            <a:off x="328612" y="1993093"/>
            <a:ext cx="4939188" cy="899665"/>
          </a:xfrm>
        </p:spPr>
        <p:txBody>
          <a:bodyPr/>
          <a:lstStyle>
            <a:lvl1pPr>
              <a:defRPr sz="4400">
                <a:solidFill>
                  <a:schemeClr val="bg1"/>
                </a:solidFill>
                <a:latin typeface="微軟正黑體" panose="020B0604030504040204" pitchFamily="34" charset="-120"/>
                <a:ea typeface="微軟正黑體" panose="020B0604030504040204" pitchFamily="34" charset="-120"/>
              </a:defRPr>
            </a:lvl1pPr>
          </a:lstStyle>
          <a:p>
            <a:r>
              <a:rPr lang="en-US" dirty="0"/>
              <a:t>Session Title</a:t>
            </a:r>
          </a:p>
        </p:txBody>
      </p:sp>
      <p:sp>
        <p:nvSpPr>
          <p:cNvPr id="9" name="Text Placeholder 8">
            <a:extLst>
              <a:ext uri="{FF2B5EF4-FFF2-40B4-BE49-F238E27FC236}">
                <a16:creationId xmlns:a16="http://schemas.microsoft.com/office/drawing/2014/main" id="{AF327309-25BC-4FEC-AA25-95EAC4318806}"/>
              </a:ext>
            </a:extLst>
          </p:cNvPr>
          <p:cNvSpPr>
            <a:spLocks noGrp="1"/>
          </p:cNvSpPr>
          <p:nvPr>
            <p:ph type="body" sz="quarter" idx="10" hasCustomPrompt="1"/>
          </p:nvPr>
        </p:nvSpPr>
        <p:spPr>
          <a:xfrm>
            <a:off x="328612" y="3852588"/>
            <a:ext cx="4281488" cy="627864"/>
          </a:xfrm>
        </p:spPr>
        <p:txBody>
          <a:bodyPr/>
          <a:lstStyle>
            <a:lvl1pPr marL="0" indent="0">
              <a:buNone/>
              <a:defRPr sz="3200">
                <a:solidFill>
                  <a:schemeClr val="bg1"/>
                </a:solidFill>
                <a:latin typeface="微軟正黑體" panose="020B0604030504040204" pitchFamily="34" charset="-120"/>
                <a:ea typeface="微軟正黑體" panose="020B0604030504040204" pitchFamily="34" charset="-120"/>
              </a:defRPr>
            </a:lvl1pPr>
          </a:lstStyle>
          <a:p>
            <a:pPr lvl="0"/>
            <a:r>
              <a:rPr lang="en-US" dirty="0"/>
              <a:t>Speaker Name</a:t>
            </a:r>
          </a:p>
        </p:txBody>
      </p:sp>
      <p:pic>
        <p:nvPicPr>
          <p:cNvPr id="10" name="圖片 9" descr="一張含有 美工圖案 的圖片&#10;&#10;描述是以高可信度產生">
            <a:extLst>
              <a:ext uri="{FF2B5EF4-FFF2-40B4-BE49-F238E27FC236}">
                <a16:creationId xmlns:a16="http://schemas.microsoft.com/office/drawing/2014/main" id="{14E97332-416C-4B69-B813-A32DF4A8DBE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8612" y="5818912"/>
            <a:ext cx="2098999" cy="713573"/>
          </a:xfrm>
          <a:prstGeom prst="rect">
            <a:avLst/>
          </a:prstGeom>
        </p:spPr>
      </p:pic>
      <p:pic>
        <p:nvPicPr>
          <p:cNvPr id="11" name="圖片 10">
            <a:extLst>
              <a:ext uri="{FF2B5EF4-FFF2-40B4-BE49-F238E27FC236}">
                <a16:creationId xmlns:a16="http://schemas.microsoft.com/office/drawing/2014/main" id="{EA281819-114F-4BDF-AC16-865C5B7E785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270046" y="5666672"/>
            <a:ext cx="2781425" cy="1018051"/>
          </a:xfrm>
          <a:prstGeom prst="rect">
            <a:avLst/>
          </a:prstGeom>
        </p:spPr>
      </p:pic>
      <p:pic>
        <p:nvPicPr>
          <p:cNvPr id="14" name="圖片 13">
            <a:extLst>
              <a:ext uri="{FF2B5EF4-FFF2-40B4-BE49-F238E27FC236}">
                <a16:creationId xmlns:a16="http://schemas.microsoft.com/office/drawing/2014/main" id="{C1BA48A8-03AD-4D31-9FEE-DC95A995CD8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267800" y="1304014"/>
            <a:ext cx="3876200" cy="3590993"/>
          </a:xfrm>
          <a:prstGeom prst="rect">
            <a:avLst/>
          </a:prstGeom>
        </p:spPr>
      </p:pic>
    </p:spTree>
    <p:extLst>
      <p:ext uri="{BB962C8B-B14F-4D97-AF65-F5344CB8AC3E}">
        <p14:creationId xmlns:p14="http://schemas.microsoft.com/office/powerpoint/2010/main" val="20922703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B07EFE10-B13D-43B6-9F5E-D0DE056FAF9A}" type="datetimeFigureOut">
              <a:rPr lang="zh-TW" altLang="en-US" smtClean="0"/>
              <a:t>2018/1/5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E10309F-E144-4056-97F6-15FBBD99B0CA}" type="slidenum">
              <a:rPr lang="zh-TW" altLang="en-US" smtClean="0"/>
              <a:t>‹#›</a:t>
            </a:fld>
            <a:endParaRPr lang="zh-TW" altLang="en-US"/>
          </a:p>
        </p:txBody>
      </p:sp>
    </p:spTree>
    <p:extLst>
      <p:ext uri="{BB962C8B-B14F-4D97-AF65-F5344CB8AC3E}">
        <p14:creationId xmlns:p14="http://schemas.microsoft.com/office/powerpoint/2010/main" val="3442829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objTx">
  <p:cSld name="含標題的內容">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2700" b="0">
                <a:solidFill>
                  <a:srgbClr val="FFFFFF"/>
                </a:solidFill>
                <a:latin typeface="微軟正黑體" panose="020B0604030504040204" pitchFamily="34" charset="-120"/>
                <a:ea typeface="微軟正黑體" panose="020B0604030504040204" pitchFamily="34" charset="-120"/>
              </a:defRPr>
            </a:lvl1pPr>
          </a:lstStyle>
          <a:p>
            <a:r>
              <a:rPr lang="zh-TW" altLang="en-US"/>
              <a:t>按一下以編輯母片標題樣式</a:t>
            </a:r>
            <a:endParaRPr lang="en-US" dirty="0"/>
          </a:p>
        </p:txBody>
      </p:sp>
      <p:sp>
        <p:nvSpPr>
          <p:cNvPr id="3" name="Content Placeholder 2"/>
          <p:cNvSpPr>
            <a:spLocks noGrp="1"/>
          </p:cNvSpPr>
          <p:nvPr>
            <p:ph idx="1"/>
          </p:nvPr>
        </p:nvSpPr>
        <p:spPr>
          <a:xfrm>
            <a:off x="3600450" y="731520"/>
            <a:ext cx="4869180" cy="2055306"/>
          </a:xfrm>
        </p:spPr>
        <p:txBody>
          <a:bodyPr/>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125">
                <a:solidFill>
                  <a:srgbClr val="FFFFFF"/>
                </a:solidFill>
                <a:latin typeface="微軟正黑體" panose="020B0604030504040204" pitchFamily="34" charset="-120"/>
                <a:ea typeface="微軟正黑體" panose="020B0604030504040204" pitchFamily="34" charset="-120"/>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TW" altLang="en-US"/>
              <a:t>編輯母片文字樣式</a:t>
            </a:r>
          </a:p>
        </p:txBody>
      </p:sp>
      <p:sp>
        <p:nvSpPr>
          <p:cNvPr id="5" name="Date Placeholder 4"/>
          <p:cNvSpPr>
            <a:spLocks noGrp="1"/>
          </p:cNvSpPr>
          <p:nvPr>
            <p:ph type="dt" sz="half" idx="10"/>
          </p:nvPr>
        </p:nvSpPr>
        <p:spPr>
          <a:xfrm>
            <a:off x="349134" y="6459786"/>
            <a:ext cx="1963883" cy="365125"/>
          </a:xfrm>
        </p:spPr>
        <p:txBody>
          <a:bodyPr/>
          <a:lstStyle>
            <a:lvl1pPr algn="l">
              <a:defRPr>
                <a:latin typeface="微軟正黑體" panose="020B0604030504040204" pitchFamily="34" charset="-120"/>
                <a:ea typeface="微軟正黑體" panose="020B0604030504040204" pitchFamily="34" charset="-120"/>
              </a:defRPr>
            </a:lvl1pPr>
          </a:lstStyle>
          <a:p>
            <a:fld id="{036662CF-C7B0-4E0D-A8EF-6C346E54F2F8}" type="datetimeFigureOut">
              <a:rPr lang="zh-TW" altLang="en-US" smtClean="0"/>
              <a:pPr/>
              <a:t>2018/1/5</a:t>
            </a:fld>
            <a:endParaRPr lang="zh-TW" alt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latin typeface="微軟正黑體" panose="020B0604030504040204" pitchFamily="34" charset="-120"/>
                <a:ea typeface="微軟正黑體" panose="020B0604030504040204" pitchFamily="34" charset="-120"/>
              </a:defRPr>
            </a:lvl1pPr>
          </a:lstStyle>
          <a:p>
            <a:endParaRPr lang="zh-TW" altLang="en-US"/>
          </a:p>
        </p:txBody>
      </p:sp>
      <p:sp>
        <p:nvSpPr>
          <p:cNvPr id="7" name="Slide Number Placeholder 6"/>
          <p:cNvSpPr>
            <a:spLocks noGrp="1"/>
          </p:cNvSpPr>
          <p:nvPr>
            <p:ph type="sldNum" sz="quarter" idx="12"/>
          </p:nvPr>
        </p:nvSpPr>
        <p:spPr/>
        <p:txBody>
          <a:bodyPr/>
          <a:lstStyle>
            <a:lvl1pPr>
              <a:defRPr>
                <a:solidFill>
                  <a:schemeClr val="tx2"/>
                </a:solidFill>
                <a:latin typeface="微軟正黑體" panose="020B0604030504040204" pitchFamily="34" charset="-120"/>
                <a:ea typeface="微軟正黑體" panose="020B0604030504040204" pitchFamily="34" charset="-120"/>
              </a:defRPr>
            </a:lvl1pPr>
          </a:lstStyle>
          <a:p>
            <a:fld id="{6363B49B-A0C9-4CB9-A0F4-4D87265CD80D}" type="slidenum">
              <a:rPr lang="zh-TW" altLang="en-US" smtClean="0"/>
              <a:pPr/>
              <a:t>‹#›</a:t>
            </a:fld>
            <a:endParaRPr lang="zh-TW" altLang="en-US"/>
          </a:p>
        </p:txBody>
      </p:sp>
    </p:spTree>
    <p:extLst>
      <p:ext uri="{BB962C8B-B14F-4D97-AF65-F5344CB8AC3E}">
        <p14:creationId xmlns:p14="http://schemas.microsoft.com/office/powerpoint/2010/main" val="41157221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B07EFE10-B13D-43B6-9F5E-D0DE056FAF9A}" type="datetimeFigureOut">
              <a:rPr lang="zh-TW" altLang="en-US" smtClean="0"/>
              <a:t>2018/1/5</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2E10309F-E144-4056-97F6-15FBBD99B0CA}" type="slidenum">
              <a:rPr lang="zh-TW" altLang="en-US" smtClean="0"/>
              <a:t>‹#›</a:t>
            </a:fld>
            <a:endParaRPr lang="zh-TW" altLang="en-US"/>
          </a:p>
        </p:txBody>
      </p:sp>
    </p:spTree>
    <p:extLst>
      <p:ext uri="{BB962C8B-B14F-4D97-AF65-F5344CB8AC3E}">
        <p14:creationId xmlns:p14="http://schemas.microsoft.com/office/powerpoint/2010/main" val="2360083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1189177"/>
            <a:ext cx="8740142" cy="2055306"/>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41226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2" y="1189177"/>
            <a:ext cx="4033911" cy="231486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1189177"/>
            <a:ext cx="4033911" cy="231486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93280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5333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445309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Video slide">
    <p:bg>
      <p:bgPr>
        <a:solidFill>
          <a:srgbClr val="002E7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4125" y="2881344"/>
            <a:ext cx="7508015" cy="1015663"/>
          </a:xfrm>
          <a:noFill/>
        </p:spPr>
        <p:txBody>
          <a:bodyPr wrap="square" tIns="91440" bIns="91440" anchor="t" anchorCtr="0">
            <a:spAutoFit/>
          </a:bodyPr>
          <a:lstStyle>
            <a:lvl1pPr>
              <a:defRPr sz="6000" spc="-99" baseline="0">
                <a:gradFill>
                  <a:gsLst>
                    <a:gs pos="0">
                      <a:schemeClr val="tx1"/>
                    </a:gs>
                    <a:gs pos="100000">
                      <a:schemeClr val="tx1"/>
                    </a:gs>
                  </a:gsLst>
                  <a:lin ang="5400000" scaled="0"/>
                </a:gradFill>
              </a:defRPr>
            </a:lvl1pPr>
          </a:lstStyle>
          <a:p>
            <a:r>
              <a:rPr lang="en-US"/>
              <a:t>Video title</a:t>
            </a:r>
          </a:p>
        </p:txBody>
      </p:sp>
      <p:sp>
        <p:nvSpPr>
          <p:cNvPr id="6" name="Rectangle 5"/>
          <p:cNvSpPr/>
          <p:nvPr/>
        </p:nvSpPr>
        <p:spPr bwMode="auto">
          <a:xfrm>
            <a:off x="660713" y="1070515"/>
            <a:ext cx="781142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65662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Plain">
    <p:bg>
      <p:bgPr>
        <a:solidFill>
          <a:srgbClr val="002E77"/>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0" y="2726963"/>
            <a:ext cx="9144000" cy="1162178"/>
          </a:xfrm>
          <a:noFill/>
        </p:spPr>
        <p:txBody>
          <a:bodyPr wrap="square" tIns="91440" bIns="91440" anchor="t" anchorCtr="0">
            <a:spAutoFit/>
          </a:bodyPr>
          <a:lstStyle>
            <a:lvl1pPr>
              <a:defRPr sz="7058" spc="-99" baseline="0">
                <a:solidFill>
                  <a:schemeClr val="bg1"/>
                </a:solidFill>
              </a:defRPr>
            </a:lvl1pPr>
          </a:lstStyle>
          <a:p>
            <a:r>
              <a:rPr lang="en-US" dirty="0"/>
              <a:t>Section title</a:t>
            </a:r>
          </a:p>
        </p:txBody>
      </p:sp>
    </p:spTree>
    <p:extLst>
      <p:ext uri="{BB962C8B-B14F-4D97-AF65-F5344CB8AC3E}">
        <p14:creationId xmlns:p14="http://schemas.microsoft.com/office/powerpoint/2010/main" val="981615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urple">
    <p:bg>
      <p:bgPr>
        <a:solidFill>
          <a:srgbClr val="002E7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6029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Demo slide">
    <p:bg>
      <p:bgPr>
        <a:solidFill>
          <a:srgbClr val="002E7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408326"/>
            <a:ext cx="9137622" cy="1162178"/>
          </a:xfrm>
          <a:noFill/>
        </p:spPr>
        <p:txBody>
          <a:bodyPr wrap="square"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81444" y="3853424"/>
            <a:ext cx="4370070" cy="729943"/>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微軟正黑體" panose="020B0604030504040204" pitchFamily="34" charset="-120"/>
                <a:ea typeface="微軟正黑體" panose="020B0604030504040204" pitchFamily="34" charset="-120"/>
              </a:defRPr>
            </a:lvl1pPr>
          </a:lstStyle>
          <a:p>
            <a:pPr lvl="0"/>
            <a:r>
              <a:rPr lang="en-US"/>
              <a:t>Speaker Name</a:t>
            </a:r>
          </a:p>
        </p:txBody>
      </p:sp>
      <p:pic>
        <p:nvPicPr>
          <p:cNvPr id="12" name="Picture 4">
            <a:extLst>
              <a:ext uri="{FF2B5EF4-FFF2-40B4-BE49-F238E27FC236}">
                <a16:creationId xmlns:a16="http://schemas.microsoft.com/office/drawing/2014/main" id="{4456FEBE-E158-469B-9C74-3C598F00406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386965" y="1248355"/>
            <a:ext cx="6750657" cy="5029485"/>
          </a:xfrm>
          <a:prstGeom prst="rect">
            <a:avLst/>
          </a:prstGeom>
        </p:spPr>
      </p:pic>
    </p:spTree>
    <p:extLst>
      <p:ext uri="{BB962C8B-B14F-4D97-AF65-F5344CB8AC3E}">
        <p14:creationId xmlns:p14="http://schemas.microsoft.com/office/powerpoint/2010/main" val="21491147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4"/>
            <a:ext cx="874188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2" y="1189179"/>
            <a:ext cx="8740141" cy="2055306"/>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p:nvGrpSpPr>
        <p:grpSpPr>
          <a:xfrm>
            <a:off x="9278179" y="-216"/>
            <a:ext cx="741660" cy="5654619"/>
            <a:chOff x="12618967" y="-221"/>
            <a:chExt cx="1008707" cy="5767187"/>
          </a:xfrm>
        </p:grpSpPr>
        <p:grpSp>
          <p:nvGrpSpPr>
            <p:cNvPr id="18" name="Group 17"/>
            <p:cNvGrpSpPr/>
            <p:nvPr userDrawn="1"/>
          </p:nvGrpSpPr>
          <p:grpSpPr>
            <a:xfrm>
              <a:off x="12618967" y="-221"/>
              <a:ext cx="1008707" cy="5767187"/>
              <a:chOff x="12618967" y="-221"/>
              <a:chExt cx="1008707"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080" rtl="0" eaLnBrk="1" fontAlgn="base" latinLnBrk="0" hangingPunct="1">
                    <a:lnSpc>
                      <a:spcPct val="100000"/>
                    </a:lnSpc>
                    <a:spcBef>
                      <a:spcPct val="0"/>
                    </a:spcBef>
                    <a:spcAft>
                      <a:spcPct val="0"/>
                    </a:spcAft>
                  </a:pPr>
                  <a:r>
                    <a:rPr lang="en-US" sz="491"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080" fontAlgn="base">
                    <a:lnSpc>
                      <a:spcPct val="100000"/>
                    </a:lnSpc>
                    <a:spcBef>
                      <a:spcPct val="0"/>
                    </a:spcBef>
                    <a:spcAft>
                      <a:spcPct val="0"/>
                    </a:spcAft>
                  </a:pPr>
                  <a:r>
                    <a:rPr lang="en-US" sz="491">
                      <a:gradFill>
                        <a:gsLst>
                          <a:gs pos="2092">
                            <a:srgbClr val="F8F8F8"/>
                          </a:gs>
                          <a:gs pos="10042">
                            <a:srgbClr val="F8F8F8"/>
                          </a:gs>
                        </a:gsLst>
                        <a:lin ang="5400000" scaled="0"/>
                      </a:gradFill>
                      <a:ea typeface="Segoe UI" pitchFamily="34" charset="0"/>
                      <a:cs typeface="Segoe UI" pitchFamily="34" charset="0"/>
                    </a:rPr>
                    <a:t>R:</a:t>
                  </a:r>
                  <a:r>
                    <a:rPr lang="en-US" sz="491" baseline="0">
                      <a:gradFill>
                        <a:gsLst>
                          <a:gs pos="2092">
                            <a:srgbClr val="F8F8F8"/>
                          </a:gs>
                          <a:gs pos="10042">
                            <a:srgbClr val="F8F8F8"/>
                          </a:gs>
                        </a:gsLst>
                        <a:lin ang="5400000" scaled="0"/>
                      </a:gradFill>
                      <a:ea typeface="Segoe UI" pitchFamily="34" charset="0"/>
                      <a:cs typeface="Segoe UI" pitchFamily="34" charset="0"/>
                    </a:rPr>
                    <a:t>0 G:120 B:215</a:t>
                  </a:r>
                  <a:endParaRPr lang="en-US" sz="491">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080" fontAlgn="base">
                    <a:lnSpc>
                      <a:spcPct val="100000"/>
                    </a:lnSpc>
                    <a:spcBef>
                      <a:spcPct val="0"/>
                    </a:spcBef>
                    <a:spcAft>
                      <a:spcPct val="0"/>
                    </a:spcAft>
                  </a:pPr>
                  <a:r>
                    <a:rPr lang="en-US" sz="491"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080" fontAlgn="base">
                    <a:lnSpc>
                      <a:spcPct val="100000"/>
                    </a:lnSpc>
                    <a:spcBef>
                      <a:spcPct val="0"/>
                    </a:spcBef>
                    <a:spcAft>
                      <a:spcPct val="0"/>
                    </a:spcAft>
                  </a:pPr>
                  <a:r>
                    <a:rPr lang="en-US" sz="491">
                      <a:gradFill>
                        <a:gsLst>
                          <a:gs pos="7965">
                            <a:srgbClr val="000000"/>
                          </a:gs>
                          <a:gs pos="28319">
                            <a:srgbClr val="000000"/>
                          </a:gs>
                        </a:gsLst>
                        <a:lin ang="5400000" scaled="0"/>
                      </a:gradFill>
                      <a:ea typeface="Segoe UI" pitchFamily="34" charset="0"/>
                      <a:cs typeface="Segoe UI" pitchFamily="34" charset="0"/>
                    </a:rPr>
                    <a:t>R:</a:t>
                  </a:r>
                  <a:r>
                    <a:rPr lang="en-US" sz="491" baseline="0">
                      <a:gradFill>
                        <a:gsLst>
                          <a:gs pos="7965">
                            <a:srgbClr val="000000"/>
                          </a:gs>
                          <a:gs pos="28319">
                            <a:srgbClr val="000000"/>
                          </a:gs>
                        </a:gsLst>
                        <a:lin ang="5400000" scaled="0"/>
                      </a:gradFill>
                      <a:ea typeface="Segoe UI" pitchFamily="34" charset="0"/>
                      <a:cs typeface="Segoe UI" pitchFamily="34" charset="0"/>
                    </a:rPr>
                    <a:t>0 G:188 B:242</a:t>
                  </a:r>
                  <a:endParaRPr lang="en-US" sz="491">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080" fontAlgn="base">
                    <a:lnSpc>
                      <a:spcPct val="100000"/>
                    </a:lnSpc>
                    <a:spcBef>
                      <a:spcPct val="0"/>
                    </a:spcBef>
                    <a:spcAft>
                      <a:spcPct val="0"/>
                    </a:spcAft>
                  </a:pPr>
                  <a:r>
                    <a:rPr lang="en-US" sz="491"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080" fontAlgn="base">
                    <a:lnSpc>
                      <a:spcPct val="100000"/>
                    </a:lnSpc>
                    <a:spcBef>
                      <a:spcPct val="0"/>
                    </a:spcBef>
                    <a:spcAft>
                      <a:spcPct val="0"/>
                    </a:spcAft>
                  </a:pPr>
                  <a:r>
                    <a:rPr lang="en-US" sz="491">
                      <a:gradFill>
                        <a:gsLst>
                          <a:gs pos="92035">
                            <a:srgbClr val="505050"/>
                          </a:gs>
                          <a:gs pos="27000">
                            <a:srgbClr val="505050"/>
                          </a:gs>
                        </a:gsLst>
                        <a:lin ang="5400000" scaled="0"/>
                      </a:gradFill>
                      <a:ea typeface="Segoe UI" pitchFamily="34" charset="0"/>
                      <a:cs typeface="Segoe UI" pitchFamily="34" charset="0"/>
                    </a:rPr>
                    <a:t>R:</a:t>
                  </a:r>
                  <a:r>
                    <a:rPr lang="en-US" sz="491"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1">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080" rtl="0" eaLnBrk="1" fontAlgn="base" latinLnBrk="0" hangingPunct="1">
                    <a:lnSpc>
                      <a:spcPct val="100000"/>
                    </a:lnSpc>
                    <a:spcBef>
                      <a:spcPct val="0"/>
                    </a:spcBef>
                    <a:spcAft>
                      <a:spcPct val="0"/>
                    </a:spcAft>
                  </a:pPr>
                  <a:r>
                    <a:rPr lang="en-US" sz="491"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080" fontAlgn="base">
                    <a:lnSpc>
                      <a:spcPct val="100000"/>
                    </a:lnSpc>
                    <a:spcBef>
                      <a:spcPct val="0"/>
                    </a:spcBef>
                    <a:spcAft>
                      <a:spcPct val="0"/>
                    </a:spcAft>
                  </a:pPr>
                  <a:r>
                    <a:rPr lang="en-US" sz="491">
                      <a:gradFill>
                        <a:gsLst>
                          <a:gs pos="0">
                            <a:srgbClr val="FFFFFF"/>
                          </a:gs>
                          <a:gs pos="100000">
                            <a:srgbClr val="FFFFFF"/>
                          </a:gs>
                        </a:gsLst>
                        <a:lin ang="5400000" scaled="0"/>
                      </a:gradFill>
                      <a:ea typeface="Segoe UI" pitchFamily="34" charset="0"/>
                      <a:cs typeface="Segoe UI" pitchFamily="34" charset="0"/>
                    </a:rPr>
                    <a:t>R:92</a:t>
                  </a:r>
                  <a:r>
                    <a:rPr lang="en-US" sz="491" baseline="0">
                      <a:gradFill>
                        <a:gsLst>
                          <a:gs pos="0">
                            <a:srgbClr val="FFFFFF"/>
                          </a:gs>
                          <a:gs pos="100000">
                            <a:srgbClr val="FFFFFF"/>
                          </a:gs>
                        </a:gsLst>
                        <a:lin ang="5400000" scaled="0"/>
                      </a:gradFill>
                      <a:ea typeface="Segoe UI" pitchFamily="34" charset="0"/>
                      <a:cs typeface="Segoe UI" pitchFamily="34" charset="0"/>
                    </a:rPr>
                    <a:t> G:45 B:145</a:t>
                  </a:r>
                  <a:endParaRPr lang="en-US" sz="49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080" rtl="0" eaLnBrk="1" fontAlgn="base" latinLnBrk="0" hangingPunct="1">
                    <a:lnSpc>
                      <a:spcPct val="100000"/>
                    </a:lnSpc>
                    <a:spcBef>
                      <a:spcPct val="0"/>
                    </a:spcBef>
                    <a:spcAft>
                      <a:spcPct val="0"/>
                    </a:spcAft>
                  </a:pPr>
                  <a:r>
                    <a:rPr lang="en-US" sz="491"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080" fontAlgn="base">
                    <a:lnSpc>
                      <a:spcPct val="100000"/>
                    </a:lnSpc>
                    <a:spcBef>
                      <a:spcPct val="0"/>
                    </a:spcBef>
                    <a:spcAft>
                      <a:spcPct val="0"/>
                    </a:spcAft>
                  </a:pPr>
                  <a:r>
                    <a:rPr lang="en-US" sz="491">
                      <a:gradFill>
                        <a:gsLst>
                          <a:gs pos="2092">
                            <a:srgbClr val="F8F8F8"/>
                          </a:gs>
                          <a:gs pos="10042">
                            <a:srgbClr val="F8F8F8"/>
                          </a:gs>
                        </a:gsLst>
                        <a:lin ang="5400000" scaled="0"/>
                      </a:gradFill>
                      <a:ea typeface="Segoe UI" pitchFamily="34" charset="0"/>
                      <a:cs typeface="Segoe UI" pitchFamily="34" charset="0"/>
                    </a:rPr>
                    <a:t>R:</a:t>
                  </a:r>
                  <a:r>
                    <a:rPr lang="en-US" sz="491" baseline="0">
                      <a:gradFill>
                        <a:gsLst>
                          <a:gs pos="2092">
                            <a:srgbClr val="F8F8F8"/>
                          </a:gs>
                          <a:gs pos="10042">
                            <a:srgbClr val="F8F8F8"/>
                          </a:gs>
                        </a:gsLst>
                        <a:lin ang="5400000" scaled="0"/>
                      </a:gradFill>
                      <a:ea typeface="Segoe UI" pitchFamily="34" charset="0"/>
                      <a:cs typeface="Segoe UI" pitchFamily="34" charset="0"/>
                    </a:rPr>
                    <a:t>80 G:80 B:80</a:t>
                  </a:r>
                  <a:endParaRPr lang="en-US" sz="491">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080" rtl="0" eaLnBrk="1" fontAlgn="base" latinLnBrk="0" hangingPunct="1">
                    <a:lnSpc>
                      <a:spcPct val="100000"/>
                    </a:lnSpc>
                    <a:spcBef>
                      <a:spcPct val="0"/>
                    </a:spcBef>
                    <a:spcAft>
                      <a:spcPct val="0"/>
                    </a:spcAft>
                  </a:pPr>
                  <a:r>
                    <a:rPr lang="en-US" sz="491"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080" fontAlgn="base">
                    <a:lnSpc>
                      <a:spcPct val="100000"/>
                    </a:lnSpc>
                    <a:spcBef>
                      <a:spcPct val="0"/>
                    </a:spcBef>
                    <a:spcAft>
                      <a:spcPct val="0"/>
                    </a:spcAft>
                  </a:pPr>
                  <a:r>
                    <a:rPr lang="en-US" sz="491">
                      <a:gradFill>
                        <a:gsLst>
                          <a:gs pos="2092">
                            <a:srgbClr val="F8F8F8"/>
                          </a:gs>
                          <a:gs pos="10042">
                            <a:srgbClr val="F8F8F8"/>
                          </a:gs>
                        </a:gsLst>
                        <a:lin ang="5400000" scaled="0"/>
                      </a:gradFill>
                      <a:ea typeface="Segoe UI" pitchFamily="34" charset="0"/>
                      <a:cs typeface="Segoe UI" pitchFamily="34" charset="0"/>
                    </a:rPr>
                    <a:t>R:</a:t>
                  </a:r>
                  <a:r>
                    <a:rPr lang="en-US" sz="491" baseline="0">
                      <a:gradFill>
                        <a:gsLst>
                          <a:gs pos="2092">
                            <a:srgbClr val="F8F8F8"/>
                          </a:gs>
                          <a:gs pos="10042">
                            <a:srgbClr val="F8F8F8"/>
                          </a:gs>
                        </a:gsLst>
                        <a:lin ang="5400000" scaled="0"/>
                      </a:gradFill>
                      <a:ea typeface="Segoe UI" pitchFamily="34" charset="0"/>
                      <a:cs typeface="Segoe UI" pitchFamily="34" charset="0"/>
                    </a:rPr>
                    <a:t>115 G:115 B:115</a:t>
                  </a:r>
                  <a:endParaRPr lang="en-US" sz="491">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080" rtl="0" eaLnBrk="1" fontAlgn="base" latinLnBrk="0" hangingPunct="1">
                    <a:lnSpc>
                      <a:spcPct val="100000"/>
                    </a:lnSpc>
                    <a:spcBef>
                      <a:spcPct val="0"/>
                    </a:spcBef>
                    <a:spcAft>
                      <a:spcPct val="0"/>
                    </a:spcAft>
                  </a:pPr>
                  <a:r>
                    <a:rPr lang="en-US" sz="491" b="1" kern="1200" baseline="0">
                      <a:solidFill>
                        <a:srgbClr val="000000"/>
                      </a:solidFill>
                      <a:latin typeface="+mn-lt"/>
                      <a:ea typeface="Segoe UI" pitchFamily="34" charset="0"/>
                      <a:cs typeface="Segoe UI" pitchFamily="34" charset="0"/>
                    </a:rPr>
                    <a:t>Yellow</a:t>
                  </a:r>
                </a:p>
                <a:p>
                  <a:pPr marL="0" algn="l" defTabSz="914080" rtl="0" eaLnBrk="1" fontAlgn="base" latinLnBrk="0" hangingPunct="1">
                    <a:lnSpc>
                      <a:spcPct val="100000"/>
                    </a:lnSpc>
                    <a:spcBef>
                      <a:spcPct val="0"/>
                    </a:spcBef>
                    <a:spcAft>
                      <a:spcPct val="0"/>
                    </a:spcAft>
                  </a:pPr>
                  <a:r>
                    <a:rPr lang="en-US" sz="491"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080" rtl="0" eaLnBrk="1" fontAlgn="base" latinLnBrk="0" hangingPunct="1">
                    <a:lnSpc>
                      <a:spcPct val="100000"/>
                    </a:lnSpc>
                    <a:spcBef>
                      <a:spcPct val="0"/>
                    </a:spcBef>
                    <a:spcAft>
                      <a:spcPct val="0"/>
                    </a:spcAft>
                  </a:pPr>
                  <a:r>
                    <a:rPr lang="en-US" sz="491"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080" fontAlgn="base">
                    <a:lnSpc>
                      <a:spcPct val="100000"/>
                    </a:lnSpc>
                    <a:spcBef>
                      <a:spcPct val="0"/>
                    </a:spcBef>
                    <a:spcAft>
                      <a:spcPct val="0"/>
                    </a:spcAft>
                  </a:pPr>
                  <a:r>
                    <a:rPr lang="en-US" sz="491">
                      <a:gradFill>
                        <a:gsLst>
                          <a:gs pos="2092">
                            <a:srgbClr val="F8F8F8"/>
                          </a:gs>
                          <a:gs pos="10042">
                            <a:srgbClr val="F8F8F8"/>
                          </a:gs>
                        </a:gsLst>
                        <a:lin ang="5400000" scaled="0"/>
                      </a:gradFill>
                      <a:ea typeface="Segoe UI" pitchFamily="34" charset="0"/>
                      <a:cs typeface="Segoe UI" pitchFamily="34" charset="0"/>
                    </a:rPr>
                    <a:t>R:</a:t>
                  </a:r>
                  <a:r>
                    <a:rPr lang="en-US" sz="491"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080" rtl="0" eaLnBrk="1" fontAlgn="base" latinLnBrk="0" hangingPunct="1">
                    <a:lnSpc>
                      <a:spcPct val="100000"/>
                    </a:lnSpc>
                    <a:spcBef>
                      <a:spcPct val="0"/>
                    </a:spcBef>
                    <a:spcAft>
                      <a:spcPct val="0"/>
                    </a:spcAft>
                  </a:pPr>
                  <a:r>
                    <a:rPr lang="en-US" sz="491"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080" fontAlgn="base">
                    <a:lnSpc>
                      <a:spcPct val="100000"/>
                    </a:lnSpc>
                    <a:spcBef>
                      <a:spcPct val="0"/>
                    </a:spcBef>
                    <a:spcAft>
                      <a:spcPct val="0"/>
                    </a:spcAft>
                  </a:pPr>
                  <a:r>
                    <a:rPr lang="en-US" sz="491">
                      <a:gradFill>
                        <a:gsLst>
                          <a:gs pos="2092">
                            <a:srgbClr val="F8F8F8"/>
                          </a:gs>
                          <a:gs pos="10042">
                            <a:srgbClr val="F8F8F8"/>
                          </a:gs>
                        </a:gsLst>
                        <a:lin ang="5400000" scaled="0"/>
                      </a:gradFill>
                      <a:ea typeface="Segoe UI" pitchFamily="34" charset="0"/>
                      <a:cs typeface="Segoe UI" pitchFamily="34" charset="0"/>
                    </a:rPr>
                    <a:t>R:0</a:t>
                  </a:r>
                  <a:r>
                    <a:rPr lang="en-US" sz="491" baseline="0">
                      <a:gradFill>
                        <a:gsLst>
                          <a:gs pos="2092">
                            <a:srgbClr val="F8F8F8"/>
                          </a:gs>
                          <a:gs pos="10042">
                            <a:srgbClr val="F8F8F8"/>
                          </a:gs>
                        </a:gsLst>
                        <a:lin ang="5400000" scaled="0"/>
                      </a:gradFill>
                      <a:ea typeface="Segoe UI" pitchFamily="34" charset="0"/>
                      <a:cs typeface="Segoe UI" pitchFamily="34" charset="0"/>
                    </a:rPr>
                    <a:t> G:130 B:114</a:t>
                  </a:r>
                  <a:endParaRPr lang="en-US" sz="491">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03862"/>
                <a:ext cx="843944" cy="435778"/>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174273"/>
                <a:ext cx="2647253" cy="435778"/>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080" fontAlgn="base">
                <a:lnSpc>
                  <a:spcPct val="100000"/>
                </a:lnSpc>
                <a:spcBef>
                  <a:spcPct val="0"/>
                </a:spcBef>
                <a:spcAft>
                  <a:spcPct val="0"/>
                </a:spcAft>
              </a:pPr>
              <a:r>
                <a:rPr lang="en-US" sz="491"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080" fontAlgn="base">
                <a:lnSpc>
                  <a:spcPct val="100000"/>
                </a:lnSpc>
                <a:spcBef>
                  <a:spcPct val="0"/>
                </a:spcBef>
                <a:spcAft>
                  <a:spcPct val="0"/>
                </a:spcAft>
              </a:pPr>
              <a:r>
                <a:rPr lang="en-US" sz="491">
                  <a:gradFill>
                    <a:gsLst>
                      <a:gs pos="7965">
                        <a:srgbClr val="000000"/>
                      </a:gs>
                      <a:gs pos="28319">
                        <a:srgbClr val="000000"/>
                      </a:gs>
                    </a:gsLst>
                    <a:lin ang="5400000" scaled="0"/>
                  </a:gradFill>
                  <a:ea typeface="Segoe UI" pitchFamily="34" charset="0"/>
                  <a:cs typeface="Segoe UI" pitchFamily="34" charset="0"/>
                </a:rPr>
                <a:t>R:</a:t>
              </a:r>
              <a:r>
                <a:rPr lang="en-US" sz="491" baseline="0">
                  <a:gradFill>
                    <a:gsLst>
                      <a:gs pos="7965">
                        <a:srgbClr val="000000"/>
                      </a:gs>
                      <a:gs pos="28319">
                        <a:srgbClr val="000000"/>
                      </a:gs>
                    </a:gsLst>
                    <a:lin ang="5400000" scaled="0"/>
                  </a:gradFill>
                  <a:ea typeface="Segoe UI" pitchFamily="34" charset="0"/>
                  <a:cs typeface="Segoe UI" pitchFamily="34" charset="0"/>
                </a:rPr>
                <a:t>0 G:188 B:242</a:t>
              </a:r>
              <a:endParaRPr lang="en-US" sz="491">
                <a:gradFill>
                  <a:gsLst>
                    <a:gs pos="7965">
                      <a:srgbClr val="000000"/>
                    </a:gs>
                    <a:gs pos="28319">
                      <a:srgbClr val="000000"/>
                    </a:gs>
                  </a:gsLst>
                  <a:lin ang="5400000" scaled="0"/>
                </a:gradFill>
                <a:ea typeface="Segoe UI" pitchFamily="34" charset="0"/>
                <a:cs typeface="Segoe UI" pitchFamily="34" charset="0"/>
              </a:endParaRPr>
            </a:p>
          </p:txBody>
        </p:sp>
      </p:grpSp>
      <p:grpSp>
        <p:nvGrpSpPr>
          <p:cNvPr id="23" name="群組 22">
            <a:extLst>
              <a:ext uri="{FF2B5EF4-FFF2-40B4-BE49-F238E27FC236}">
                <a16:creationId xmlns:a16="http://schemas.microsoft.com/office/drawing/2014/main" id="{23001B73-D169-4B76-BC39-D450A1F794E5}"/>
              </a:ext>
            </a:extLst>
          </p:cNvPr>
          <p:cNvGrpSpPr/>
          <p:nvPr userDrawn="1"/>
        </p:nvGrpSpPr>
        <p:grpSpPr>
          <a:xfrm>
            <a:off x="-2" y="6297433"/>
            <a:ext cx="9144002" cy="560567"/>
            <a:chOff x="0" y="6151419"/>
            <a:chExt cx="12192000" cy="706582"/>
          </a:xfrm>
        </p:grpSpPr>
        <p:sp>
          <p:nvSpPr>
            <p:cNvPr id="24" name="矩形 23">
              <a:extLst>
                <a:ext uri="{FF2B5EF4-FFF2-40B4-BE49-F238E27FC236}">
                  <a16:creationId xmlns:a16="http://schemas.microsoft.com/office/drawing/2014/main" id="{F9424C60-13A4-4DF7-91CC-847999AD8888}"/>
                </a:ext>
              </a:extLst>
            </p:cNvPr>
            <p:cNvSpPr/>
            <p:nvPr userDrawn="1"/>
          </p:nvSpPr>
          <p:spPr bwMode="auto">
            <a:xfrm>
              <a:off x="0" y="6151419"/>
              <a:ext cx="12192000" cy="706582"/>
            </a:xfrm>
            <a:prstGeom prst="rect">
              <a:avLst/>
            </a:prstGeom>
            <a:solidFill>
              <a:srgbClr val="002E77"/>
            </a:solidFill>
            <a:ln>
              <a:solidFill>
                <a:srgbClr val="002E7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zh-TW" altLang="en-US" sz="2400" dirty="0" err="1">
                <a:solidFill>
                  <a:srgbClr val="002E77"/>
                </a:solidFill>
                <a:ea typeface="Segoe UI" pitchFamily="34" charset="0"/>
                <a:cs typeface="Segoe UI" pitchFamily="34" charset="0"/>
              </a:endParaRPr>
            </a:p>
          </p:txBody>
        </p:sp>
        <p:pic>
          <p:nvPicPr>
            <p:cNvPr id="25" name="圖片 24" descr="一張含有 美工圖案 的圖片&#10;&#10;描述是以高可信度產生">
              <a:extLst>
                <a:ext uri="{FF2B5EF4-FFF2-40B4-BE49-F238E27FC236}">
                  <a16:creationId xmlns:a16="http://schemas.microsoft.com/office/drawing/2014/main" id="{36E4A2FC-75FD-4873-A101-66B0EA05441B}"/>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55794" y="6211379"/>
              <a:ext cx="1804577" cy="583481"/>
            </a:xfrm>
            <a:prstGeom prst="rect">
              <a:avLst/>
            </a:prstGeom>
          </p:spPr>
        </p:pic>
        <p:pic>
          <p:nvPicPr>
            <p:cNvPr id="29" name="圖片 28">
              <a:extLst>
                <a:ext uri="{FF2B5EF4-FFF2-40B4-BE49-F238E27FC236}">
                  <a16:creationId xmlns:a16="http://schemas.microsoft.com/office/drawing/2014/main" id="{8FE99D5F-D2F1-4BA9-87F4-C787C42D7999}"/>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231629" y="6201753"/>
              <a:ext cx="1804577" cy="630848"/>
            </a:xfrm>
            <a:prstGeom prst="rect">
              <a:avLst/>
            </a:prstGeom>
          </p:spPr>
        </p:pic>
      </p:grpSp>
    </p:spTree>
    <p:extLst>
      <p:ext uri="{BB962C8B-B14F-4D97-AF65-F5344CB8AC3E}">
        <p14:creationId xmlns:p14="http://schemas.microsoft.com/office/powerpoint/2010/main" val="3512875427"/>
      </p:ext>
    </p:extLst>
  </p:cSld>
  <p:clrMap bg1="lt1" tx1="dk1" bg2="lt2" tx2="dk2" accent1="accent1" accent2="accent2" accent3="accent3" accent4="accent4" accent5="accent5" accent6="accent6" hlink="hlink" folHlink="folHlink"/>
  <p:sldLayoutIdLst>
    <p:sldLayoutId id="2147483675" r:id="rId1"/>
    <p:sldLayoutId id="2147483677" r:id="rId2"/>
    <p:sldLayoutId id="2147483678" r:id="rId3"/>
    <p:sldLayoutId id="2147483679" r:id="rId4"/>
    <p:sldLayoutId id="2147483680" r:id="rId5"/>
    <p:sldLayoutId id="2147483683" r:id="rId6"/>
    <p:sldLayoutId id="2147483686" r:id="rId7"/>
    <p:sldLayoutId id="2147483687" r:id="rId8"/>
    <p:sldLayoutId id="2147483697" r:id="rId9"/>
    <p:sldLayoutId id="2147483698" r:id="rId10"/>
    <p:sldLayoutId id="2147483699" r:id="rId11"/>
    <p:sldLayoutId id="2147483700" r:id="rId12"/>
  </p:sldLayoutIdLst>
  <p:transition>
    <p:fade/>
  </p:transition>
  <p:txStyles>
    <p:titleStyle>
      <a:lvl1pPr algn="l" defTabSz="914344"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微軟正黑體" panose="020B0604030504040204" pitchFamily="34" charset="-120"/>
          <a:ea typeface="微軟正黑體" panose="020B0604030504040204" pitchFamily="34" charset="-120"/>
          <a:cs typeface="Segoe UI" pitchFamily="34" charset="0"/>
        </a:defRPr>
      </a:lvl1pPr>
    </p:titleStyle>
    <p:bodyStyle>
      <a:lvl1pPr marL="336137" marR="0" indent="-336137" algn="l" defTabSz="914344"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1pPr>
      <a:lvl2pPr marL="572676" marR="0" indent="-236541" algn="l" defTabSz="914344"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2pPr>
      <a:lvl3pPr marL="784319"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3pPr>
      <a:lvl4pPr marL="1008409"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4pPr>
      <a:lvl5pPr marL="1232500" marR="0" indent="-224092" algn="l" defTabSz="9143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30" userDrawn="1">
          <p15:clr>
            <a:srgbClr val="5ACBF0"/>
          </p15:clr>
        </p15:guide>
        <p15:guide id="3" pos="562" userDrawn="1">
          <p15:clr>
            <a:srgbClr val="5ACBF0"/>
          </p15:clr>
        </p15:guide>
        <p15:guide id="4" pos="994" userDrawn="1">
          <p15:clr>
            <a:srgbClr val="5ACBF0"/>
          </p15:clr>
        </p15:guide>
        <p15:guide id="5" pos="1426" userDrawn="1">
          <p15:clr>
            <a:srgbClr val="5ACBF0"/>
          </p15:clr>
        </p15:guide>
        <p15:guide id="6" pos="1858" userDrawn="1">
          <p15:clr>
            <a:srgbClr val="5ACBF0"/>
          </p15:clr>
        </p15:guide>
        <p15:guide id="7" pos="2290" userDrawn="1">
          <p15:clr>
            <a:srgbClr val="5ACBF0"/>
          </p15:clr>
        </p15:guide>
        <p15:guide id="8" pos="2722" userDrawn="1">
          <p15:clr>
            <a:srgbClr val="5ACBF0"/>
          </p15:clr>
        </p15:guide>
        <p15:guide id="9" pos="3154" userDrawn="1">
          <p15:clr>
            <a:srgbClr val="5ACBF0"/>
          </p15:clr>
        </p15:guide>
        <p15:guide id="10" pos="3586" userDrawn="1">
          <p15:clr>
            <a:srgbClr val="5ACBF0"/>
          </p15:clr>
        </p15:guide>
        <p15:guide id="11" pos="4018" userDrawn="1">
          <p15:clr>
            <a:srgbClr val="5ACBF0"/>
          </p15:clr>
        </p15:guide>
        <p15:guide id="12" pos="4450" userDrawn="1">
          <p15:clr>
            <a:srgbClr val="5ACBF0"/>
          </p15:clr>
        </p15:guide>
        <p15:guide id="13" pos="4882" userDrawn="1">
          <p15:clr>
            <a:srgbClr val="5ACBF0"/>
          </p15:clr>
        </p15:guide>
        <p15:guide id="14" pos="5314" userDrawn="1">
          <p15:clr>
            <a:srgbClr val="5ACBF0"/>
          </p15:clr>
        </p15:guide>
        <p15:guide id="15" pos="5746" userDrawn="1">
          <p15:clr>
            <a:srgbClr val="5ACBF0"/>
          </p15:clr>
        </p15:guide>
        <p15:guide id="16" pos="216" userDrawn="1">
          <p15:clr>
            <a:srgbClr val="C35EA4"/>
          </p15:clr>
        </p15:guide>
        <p15:guide id="17" pos="5660"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zh.wikipedia.org/wiki/%E6%95%B0%E6%8D%AE%E5%BA%93%E8%A7%84%E8%8C%83%E5%8C%96"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www.hollischuang.com/archives/666"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nginx.com/blog/event-driven-data-management-microservices/" TargetMode="External"/><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blog.christianposta.com/microservices/the-hardest-part-about-microservices-data/" TargetMode="External"/><Relationship Id="rId2" Type="http://schemas.openxmlformats.org/officeDocument/2006/relationships/hyperlink" Target="https://docs.microsoft.com/en-us/azure/architecture/patterns/sharding" TargetMode="External"/><Relationship Id="rId1" Type="http://schemas.openxmlformats.org/officeDocument/2006/relationships/slideLayout" Target="../slideLayouts/slideLayout2.xml"/><Relationship Id="rId4" Type="http://schemas.openxmlformats.org/officeDocument/2006/relationships/hyperlink" Target="https://docs.mongodb.com/v3.0/tutorial/choose-a-shard-key"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docs.mongodb.com/v3.0/tutorial/choose-a-shard-key/"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hyperlink" Target="https://blog.chunfuchao.com/?p=656&amp;variant=zh-tw"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5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jpe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martinfowler.com/bliki/images/microservice-verdict/productivity.p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6E106-D1CC-47CA-8569-84F2DB6A7E68}"/>
              </a:ext>
            </a:extLst>
          </p:cNvPr>
          <p:cNvSpPr>
            <a:spLocks noGrp="1"/>
          </p:cNvSpPr>
          <p:nvPr>
            <p:ph type="title"/>
          </p:nvPr>
        </p:nvSpPr>
        <p:spPr>
          <a:xfrm>
            <a:off x="328655" y="2240093"/>
            <a:ext cx="5798574" cy="1247969"/>
          </a:xfrm>
        </p:spPr>
        <p:txBody>
          <a:bodyPr/>
          <a:lstStyle/>
          <a:p>
            <a:pPr>
              <a:spcAft>
                <a:spcPts val="450"/>
              </a:spcAft>
            </a:pPr>
            <a:r>
              <a:rPr lang="zh-TW" altLang="en-US" sz="3600" dirty="0" smtClean="0"/>
              <a:t>轉移</a:t>
            </a:r>
            <a:r>
              <a:rPr lang="zh-TW" altLang="en-US" sz="3600" dirty="0"/>
              <a:t>到微服務</a:t>
            </a:r>
            <a:r>
              <a:rPr lang="zh-TW" altLang="en-US" sz="3600" dirty="0" smtClean="0"/>
              <a:t>架構必經之路</a:t>
            </a:r>
            <a:r>
              <a:rPr lang="en-US" altLang="zh-TW" sz="3600" dirty="0" smtClean="0"/>
              <a:t/>
            </a:r>
            <a:br>
              <a:rPr lang="en-US" altLang="zh-TW" sz="3600" dirty="0" smtClean="0"/>
            </a:br>
            <a:r>
              <a:rPr lang="en-US" altLang="zh-TW" sz="3600" dirty="0" smtClean="0"/>
              <a:t>~</a:t>
            </a:r>
            <a:r>
              <a:rPr lang="zh-TW" altLang="en-US" sz="3600" dirty="0" smtClean="0"/>
              <a:t> 系統與資料庫</a:t>
            </a:r>
            <a:r>
              <a:rPr lang="zh-TW" altLang="en-US" sz="3600" dirty="0"/>
              <a:t>重構</a:t>
            </a:r>
            <a:r>
              <a:rPr lang="en-US" altLang="zh-TW" sz="3600" dirty="0"/>
              <a:t/>
            </a:r>
            <a:br>
              <a:rPr lang="en-US" altLang="zh-TW" sz="3600" dirty="0"/>
            </a:br>
            <a:endParaRPr lang="en-US" sz="3600" dirty="0">
              <a:solidFill>
                <a:schemeClr val="bg1"/>
              </a:solidFill>
            </a:endParaRPr>
          </a:p>
        </p:txBody>
      </p:sp>
      <p:sp>
        <p:nvSpPr>
          <p:cNvPr id="5" name="文字版面配置區 4"/>
          <p:cNvSpPr>
            <a:spLocks noGrp="1"/>
          </p:cNvSpPr>
          <p:nvPr>
            <p:ph type="body" sz="quarter" idx="10"/>
          </p:nvPr>
        </p:nvSpPr>
        <p:spPr/>
        <p:txBody>
          <a:bodyPr/>
          <a:lstStyle/>
          <a:p>
            <a:r>
              <a:rPr lang="en-US" altLang="zh-TW" dirty="0" smtClean="0"/>
              <a:t>Andrew Wu</a:t>
            </a:r>
            <a:endParaRPr lang="en-US" dirty="0"/>
          </a:p>
        </p:txBody>
      </p:sp>
      <p:pic>
        <p:nvPicPr>
          <p:cNvPr id="8" name="Picture 2" descr="「microsoft mvp」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9532" y="4510639"/>
            <a:ext cx="2270662" cy="916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557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o start migrating from a monolith to a microservices architecture, implement new functionality as microservices; continue routing requests for legacy functionality to the monolith until there is a replacement microservice [Richardson microservices reference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7679" y="1189179"/>
            <a:ext cx="5670384" cy="4789924"/>
          </a:xfrm>
          <a:prstGeom prst="rect">
            <a:avLst/>
          </a:prstGeom>
          <a:noFill/>
          <a:extLst>
            <a:ext uri="{909E8E84-426E-40DD-AFC4-6F175D3DCCD1}">
              <a14:hiddenFill xmlns:a14="http://schemas.microsoft.com/office/drawing/2010/main">
                <a:solidFill>
                  <a:srgbClr val="FFFFFF"/>
                </a:solidFill>
              </a14:hiddenFill>
            </a:ext>
          </a:extLst>
        </p:spPr>
      </p:pic>
      <p:sp>
        <p:nvSpPr>
          <p:cNvPr id="4" name="標題 3"/>
          <p:cNvSpPr>
            <a:spLocks noGrp="1"/>
          </p:cNvSpPr>
          <p:nvPr>
            <p:ph type="title"/>
          </p:nvPr>
        </p:nvSpPr>
        <p:spPr/>
        <p:txBody>
          <a:bodyPr/>
          <a:lstStyle/>
          <a:p>
            <a:r>
              <a:rPr lang="en-US" altLang="zh-TW" sz="3600" dirty="0"/>
              <a:t>Strategy 1 – Stop Digging</a:t>
            </a:r>
            <a:r>
              <a:rPr lang="zh-TW" altLang="en-US" sz="3600" dirty="0"/>
              <a:t/>
            </a:r>
            <a:br>
              <a:rPr lang="zh-TW" altLang="en-US" sz="3600" dirty="0"/>
            </a:br>
            <a:endParaRPr lang="en-US" dirty="0"/>
          </a:p>
        </p:txBody>
      </p:sp>
      <p:grpSp>
        <p:nvGrpSpPr>
          <p:cNvPr id="5" name="群組 4"/>
          <p:cNvGrpSpPr/>
          <p:nvPr/>
        </p:nvGrpSpPr>
        <p:grpSpPr>
          <a:xfrm>
            <a:off x="3098897" y="1779105"/>
            <a:ext cx="2119146" cy="2396946"/>
            <a:chOff x="2529840" y="-2356524"/>
            <a:chExt cx="2825528" cy="3195928"/>
          </a:xfrm>
        </p:grpSpPr>
        <p:sp>
          <p:nvSpPr>
            <p:cNvPr id="6" name="矩形 5"/>
            <p:cNvSpPr/>
            <p:nvPr/>
          </p:nvSpPr>
          <p:spPr bwMode="auto">
            <a:xfrm>
              <a:off x="2773680" y="-2356524"/>
              <a:ext cx="2581688" cy="290516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橢圓 6"/>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825" dirty="0">
                <a:gradFill>
                  <a:gsLst>
                    <a:gs pos="0">
                      <a:srgbClr val="FFFFFF"/>
                    </a:gs>
                    <a:gs pos="100000">
                      <a:srgbClr val="FFFFFF"/>
                    </a:gs>
                  </a:gsLst>
                  <a:lin ang="5400000" scaled="0"/>
                </a:gradFill>
                <a:ea typeface="Segoe UI" pitchFamily="34" charset="0"/>
                <a:cs typeface="Segoe UI" pitchFamily="34" charset="0"/>
              </a:endParaRPr>
            </a:p>
          </p:txBody>
        </p:sp>
        <p:sp>
          <p:nvSpPr>
            <p:cNvPr id="8" name="文字方塊 7"/>
            <p:cNvSpPr txBox="1"/>
            <p:nvPr/>
          </p:nvSpPr>
          <p:spPr>
            <a:xfrm>
              <a:off x="2529840" y="294640"/>
              <a:ext cx="501847" cy="544764"/>
            </a:xfrm>
            <a:prstGeom prst="rect">
              <a:avLst/>
            </a:prstGeom>
            <a:noFill/>
          </p:spPr>
          <p:txBody>
            <a:bodyPr wrap="none" lIns="137160" tIns="109728" rIns="137160" bIns="109728" rtlCol="0">
              <a:spAutoFit/>
            </a:bodyPr>
            <a:lstStyle/>
            <a:p>
              <a:pPr>
                <a:lnSpc>
                  <a:spcPct val="90000"/>
                </a:lnSpc>
                <a:spcAft>
                  <a:spcPts val="450"/>
                </a:spcAft>
              </a:pPr>
              <a:r>
                <a:rPr lang="en-US" sz="1350" b="1" dirty="0">
                  <a:solidFill>
                    <a:schemeClr val="bg1"/>
                  </a:solidFill>
                </a:rPr>
                <a:t>1</a:t>
              </a:r>
            </a:p>
          </p:txBody>
        </p:sp>
      </p:grpSp>
      <p:grpSp>
        <p:nvGrpSpPr>
          <p:cNvPr id="9" name="群組 8"/>
          <p:cNvGrpSpPr/>
          <p:nvPr/>
        </p:nvGrpSpPr>
        <p:grpSpPr>
          <a:xfrm>
            <a:off x="5424653" y="3957979"/>
            <a:ext cx="1463164" cy="1569794"/>
            <a:chOff x="2529840" y="-1253655"/>
            <a:chExt cx="1950885" cy="2093059"/>
          </a:xfrm>
        </p:grpSpPr>
        <p:sp>
          <p:nvSpPr>
            <p:cNvPr id="10" name="矩形 9"/>
            <p:cNvSpPr/>
            <p:nvPr/>
          </p:nvSpPr>
          <p:spPr bwMode="auto">
            <a:xfrm>
              <a:off x="2773680" y="-1253655"/>
              <a:ext cx="1707045" cy="180229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橢圓 10"/>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825" dirty="0">
                <a:gradFill>
                  <a:gsLst>
                    <a:gs pos="0">
                      <a:srgbClr val="FFFFFF"/>
                    </a:gs>
                    <a:gs pos="100000">
                      <a:srgbClr val="FFFFFF"/>
                    </a:gs>
                  </a:gsLst>
                  <a:lin ang="5400000" scaled="0"/>
                </a:gradFill>
                <a:ea typeface="Segoe UI" pitchFamily="34" charset="0"/>
                <a:cs typeface="Segoe UI" pitchFamily="34" charset="0"/>
              </a:endParaRPr>
            </a:p>
          </p:txBody>
        </p:sp>
        <p:sp>
          <p:nvSpPr>
            <p:cNvPr id="12" name="文字方塊 11"/>
            <p:cNvSpPr txBox="1"/>
            <p:nvPr/>
          </p:nvSpPr>
          <p:spPr>
            <a:xfrm>
              <a:off x="2529840" y="294640"/>
              <a:ext cx="501847" cy="544764"/>
            </a:xfrm>
            <a:prstGeom prst="rect">
              <a:avLst/>
            </a:prstGeom>
            <a:noFill/>
          </p:spPr>
          <p:txBody>
            <a:bodyPr wrap="none" lIns="137160" tIns="109728" rIns="137160" bIns="109728" rtlCol="0">
              <a:spAutoFit/>
            </a:bodyPr>
            <a:lstStyle/>
            <a:p>
              <a:pPr>
                <a:lnSpc>
                  <a:spcPct val="90000"/>
                </a:lnSpc>
                <a:spcAft>
                  <a:spcPts val="450"/>
                </a:spcAft>
              </a:pPr>
              <a:r>
                <a:rPr lang="en-US" sz="1350" b="1" dirty="0">
                  <a:solidFill>
                    <a:schemeClr val="bg1"/>
                  </a:solidFill>
                </a:rPr>
                <a:t>2</a:t>
              </a:r>
              <a:endParaRPr lang="en-US" sz="1350" b="1" dirty="0">
                <a:solidFill>
                  <a:schemeClr val="bg1"/>
                </a:solidFill>
              </a:endParaRPr>
            </a:p>
          </p:txBody>
        </p:sp>
      </p:grpSp>
    </p:spTree>
    <p:extLst>
      <p:ext uri="{BB962C8B-B14F-4D97-AF65-F5344CB8AC3E}">
        <p14:creationId xmlns:p14="http://schemas.microsoft.com/office/powerpoint/2010/main" val="30957728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Refactor a monolith into two apps: one for presentation logic and another for business and data-access logic [Richardson microservices reference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785" y="1189179"/>
            <a:ext cx="8020170" cy="4855964"/>
          </a:xfrm>
          <a:prstGeom prst="rect">
            <a:avLst/>
          </a:prstGeom>
          <a:noFill/>
          <a:extLst>
            <a:ext uri="{909E8E84-426E-40DD-AFC4-6F175D3DCCD1}">
              <a14:hiddenFill xmlns:a14="http://schemas.microsoft.com/office/drawing/2010/main">
                <a:solidFill>
                  <a:srgbClr val="FFFFFF"/>
                </a:solidFill>
              </a14:hiddenFill>
            </a:ext>
          </a:extLst>
        </p:spPr>
      </p:pic>
      <p:sp>
        <p:nvSpPr>
          <p:cNvPr id="3" name="標題 2"/>
          <p:cNvSpPr>
            <a:spLocks noGrp="1"/>
          </p:cNvSpPr>
          <p:nvPr>
            <p:ph type="title"/>
          </p:nvPr>
        </p:nvSpPr>
        <p:spPr/>
        <p:txBody>
          <a:bodyPr/>
          <a:lstStyle/>
          <a:p>
            <a:r>
              <a:rPr lang="en-US" altLang="zh-TW" sz="3600" dirty="0"/>
              <a:t>Strategy 2 – Split Frontend and Backend</a:t>
            </a:r>
            <a:endParaRPr lang="en-US" dirty="0"/>
          </a:p>
        </p:txBody>
      </p:sp>
      <p:grpSp>
        <p:nvGrpSpPr>
          <p:cNvPr id="4" name="群組 3"/>
          <p:cNvGrpSpPr/>
          <p:nvPr/>
        </p:nvGrpSpPr>
        <p:grpSpPr>
          <a:xfrm>
            <a:off x="5672262" y="2226366"/>
            <a:ext cx="2910692" cy="3957390"/>
            <a:chOff x="2529840" y="-4437116"/>
            <a:chExt cx="3880923" cy="5276520"/>
          </a:xfrm>
        </p:grpSpPr>
        <p:sp>
          <p:nvSpPr>
            <p:cNvPr id="5" name="矩形 4"/>
            <p:cNvSpPr/>
            <p:nvPr/>
          </p:nvSpPr>
          <p:spPr bwMode="auto">
            <a:xfrm>
              <a:off x="2773679" y="-4437116"/>
              <a:ext cx="3637084" cy="4985757"/>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橢圓 5"/>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825" dirty="0">
                <a:gradFill>
                  <a:gsLst>
                    <a:gs pos="0">
                      <a:srgbClr val="FFFFFF"/>
                    </a:gs>
                    <a:gs pos="100000">
                      <a:srgbClr val="FFFFFF"/>
                    </a:gs>
                  </a:gsLst>
                  <a:lin ang="5400000" scaled="0"/>
                </a:gradFill>
                <a:ea typeface="Segoe UI" pitchFamily="34" charset="0"/>
                <a:cs typeface="Segoe UI" pitchFamily="34" charset="0"/>
              </a:endParaRPr>
            </a:p>
          </p:txBody>
        </p:sp>
        <p:sp>
          <p:nvSpPr>
            <p:cNvPr id="7" name="文字方塊 6"/>
            <p:cNvSpPr txBox="1"/>
            <p:nvPr/>
          </p:nvSpPr>
          <p:spPr>
            <a:xfrm>
              <a:off x="2529840" y="294640"/>
              <a:ext cx="501847" cy="544764"/>
            </a:xfrm>
            <a:prstGeom prst="rect">
              <a:avLst/>
            </a:prstGeom>
            <a:noFill/>
          </p:spPr>
          <p:txBody>
            <a:bodyPr wrap="none" lIns="137160" tIns="109728" rIns="137160" bIns="109728" rtlCol="0">
              <a:spAutoFit/>
            </a:bodyPr>
            <a:lstStyle/>
            <a:p>
              <a:pPr>
                <a:lnSpc>
                  <a:spcPct val="90000"/>
                </a:lnSpc>
                <a:spcAft>
                  <a:spcPts val="450"/>
                </a:spcAft>
              </a:pPr>
              <a:r>
                <a:rPr lang="en-US" sz="1350" b="1" dirty="0">
                  <a:solidFill>
                    <a:schemeClr val="bg1"/>
                  </a:solidFill>
                </a:rPr>
                <a:t>1</a:t>
              </a:r>
            </a:p>
          </p:txBody>
        </p:sp>
      </p:grpSp>
      <p:grpSp>
        <p:nvGrpSpPr>
          <p:cNvPr id="8" name="群組 7"/>
          <p:cNvGrpSpPr/>
          <p:nvPr/>
        </p:nvGrpSpPr>
        <p:grpSpPr>
          <a:xfrm>
            <a:off x="4894218" y="2663687"/>
            <a:ext cx="904579" cy="953474"/>
            <a:chOff x="2529840" y="-431895"/>
            <a:chExt cx="1206105" cy="1271299"/>
          </a:xfrm>
        </p:grpSpPr>
        <p:sp>
          <p:nvSpPr>
            <p:cNvPr id="9" name="矩形 8"/>
            <p:cNvSpPr/>
            <p:nvPr/>
          </p:nvSpPr>
          <p:spPr bwMode="auto">
            <a:xfrm>
              <a:off x="2773680" y="-431895"/>
              <a:ext cx="962265" cy="98053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橢圓 9"/>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825" dirty="0">
                <a:gradFill>
                  <a:gsLst>
                    <a:gs pos="0">
                      <a:srgbClr val="FFFFFF"/>
                    </a:gs>
                    <a:gs pos="100000">
                      <a:srgbClr val="FFFFFF"/>
                    </a:gs>
                  </a:gsLst>
                  <a:lin ang="5400000" scaled="0"/>
                </a:gradFill>
                <a:ea typeface="Segoe UI" pitchFamily="34" charset="0"/>
                <a:cs typeface="Segoe UI" pitchFamily="34" charset="0"/>
              </a:endParaRPr>
            </a:p>
          </p:txBody>
        </p:sp>
        <p:sp>
          <p:nvSpPr>
            <p:cNvPr id="11" name="文字方塊 10"/>
            <p:cNvSpPr txBox="1"/>
            <p:nvPr/>
          </p:nvSpPr>
          <p:spPr>
            <a:xfrm>
              <a:off x="2529840" y="294640"/>
              <a:ext cx="501847" cy="544764"/>
            </a:xfrm>
            <a:prstGeom prst="rect">
              <a:avLst/>
            </a:prstGeom>
            <a:noFill/>
          </p:spPr>
          <p:txBody>
            <a:bodyPr wrap="none" lIns="137160" tIns="109728" rIns="137160" bIns="109728" rtlCol="0">
              <a:spAutoFit/>
            </a:bodyPr>
            <a:lstStyle/>
            <a:p>
              <a:pPr>
                <a:lnSpc>
                  <a:spcPct val="90000"/>
                </a:lnSpc>
                <a:spcAft>
                  <a:spcPts val="450"/>
                </a:spcAft>
              </a:pPr>
              <a:r>
                <a:rPr lang="en-US" sz="1350" b="1" dirty="0">
                  <a:solidFill>
                    <a:schemeClr val="bg1"/>
                  </a:solidFill>
                </a:rPr>
                <a:t>2</a:t>
              </a:r>
              <a:endParaRPr lang="en-US" sz="1350" b="1" dirty="0">
                <a:solidFill>
                  <a:schemeClr val="bg1"/>
                </a:solidFill>
              </a:endParaRPr>
            </a:p>
          </p:txBody>
        </p:sp>
      </p:grpSp>
      <p:cxnSp>
        <p:nvCxnSpPr>
          <p:cNvPr id="12" name="直線接點 11"/>
          <p:cNvCxnSpPr/>
          <p:nvPr/>
        </p:nvCxnSpPr>
        <p:spPr>
          <a:xfrm>
            <a:off x="1421296" y="2812774"/>
            <a:ext cx="974034" cy="1689652"/>
          </a:xfrm>
          <a:prstGeom prst="line">
            <a:avLst/>
          </a:prstGeom>
          <a:ln>
            <a:solidFill>
              <a:srgbClr val="FF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1083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s://cdn.wp.nginx.com/wp-content/uploads/2016/04/Richardson-microservices-part7-extract-module.png?utm_source=refactoring-a-monolith-into-microservices&amp;utm_medium=blog&amp;utm_campaign=Microservices&amp;_ga=1.123887555.819100217.1480584084"/>
          <p:cNvPicPr>
            <a:picLocks noChangeAspect="1" noChangeArrowheads="1"/>
          </p:cNvPicPr>
          <p:nvPr/>
        </p:nvPicPr>
        <p:blipFill rotWithShape="1">
          <a:blip r:embed="rId3">
            <a:extLst>
              <a:ext uri="{28A0092B-C50C-407E-A947-70E740481C1C}">
                <a14:useLocalDpi xmlns:a14="http://schemas.microsoft.com/office/drawing/2010/main" val="0"/>
              </a:ext>
            </a:extLst>
          </a:blip>
          <a:srcRect b="52116"/>
          <a:stretch/>
        </p:blipFill>
        <p:spPr bwMode="auto">
          <a:xfrm>
            <a:off x="748501" y="1049534"/>
            <a:ext cx="7648740" cy="4914314"/>
          </a:xfrm>
          <a:prstGeom prst="rect">
            <a:avLst/>
          </a:prstGeom>
          <a:noFill/>
          <a:extLst>
            <a:ext uri="{909E8E84-426E-40DD-AFC4-6F175D3DCCD1}">
              <a14:hiddenFill xmlns:a14="http://schemas.microsoft.com/office/drawing/2010/main">
                <a:solidFill>
                  <a:srgbClr val="FFFFFF"/>
                </a:solidFill>
              </a14:hiddenFill>
            </a:ext>
          </a:extLst>
        </p:spPr>
      </p:pic>
      <p:sp>
        <p:nvSpPr>
          <p:cNvPr id="3" name="標題 2"/>
          <p:cNvSpPr>
            <a:spLocks noGrp="1"/>
          </p:cNvSpPr>
          <p:nvPr>
            <p:ph type="title"/>
          </p:nvPr>
        </p:nvSpPr>
        <p:spPr/>
        <p:txBody>
          <a:bodyPr/>
          <a:lstStyle/>
          <a:p>
            <a:r>
              <a:rPr lang="en-US" altLang="zh-TW" sz="3600" dirty="0"/>
              <a:t>Strategy 3 – Extract Services</a:t>
            </a:r>
            <a:endParaRPr lang="en-US" dirty="0"/>
          </a:p>
        </p:txBody>
      </p:sp>
      <p:grpSp>
        <p:nvGrpSpPr>
          <p:cNvPr id="4" name="群組 3"/>
          <p:cNvGrpSpPr/>
          <p:nvPr/>
        </p:nvGrpSpPr>
        <p:grpSpPr>
          <a:xfrm>
            <a:off x="6000254" y="3130826"/>
            <a:ext cx="1255311" cy="1253947"/>
            <a:chOff x="2529840" y="-832525"/>
            <a:chExt cx="1673748" cy="1671929"/>
          </a:xfrm>
        </p:grpSpPr>
        <p:sp>
          <p:nvSpPr>
            <p:cNvPr id="5" name="矩形 4"/>
            <p:cNvSpPr/>
            <p:nvPr/>
          </p:nvSpPr>
          <p:spPr bwMode="auto">
            <a:xfrm>
              <a:off x="2773680" y="-832525"/>
              <a:ext cx="1429908" cy="138116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橢圓 5"/>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825" dirty="0">
                <a:gradFill>
                  <a:gsLst>
                    <a:gs pos="0">
                      <a:srgbClr val="FFFFFF"/>
                    </a:gs>
                    <a:gs pos="100000">
                      <a:srgbClr val="FFFFFF"/>
                    </a:gs>
                  </a:gsLst>
                  <a:lin ang="5400000" scaled="0"/>
                </a:gradFill>
                <a:ea typeface="Segoe UI" pitchFamily="34" charset="0"/>
                <a:cs typeface="Segoe UI" pitchFamily="34" charset="0"/>
              </a:endParaRPr>
            </a:p>
          </p:txBody>
        </p:sp>
        <p:sp>
          <p:nvSpPr>
            <p:cNvPr id="7" name="文字方塊 6"/>
            <p:cNvSpPr txBox="1"/>
            <p:nvPr/>
          </p:nvSpPr>
          <p:spPr>
            <a:xfrm>
              <a:off x="2529840" y="294640"/>
              <a:ext cx="501847" cy="544764"/>
            </a:xfrm>
            <a:prstGeom prst="rect">
              <a:avLst/>
            </a:prstGeom>
            <a:noFill/>
          </p:spPr>
          <p:txBody>
            <a:bodyPr wrap="none" lIns="137160" tIns="109728" rIns="137160" bIns="109728" rtlCol="0">
              <a:spAutoFit/>
            </a:bodyPr>
            <a:lstStyle/>
            <a:p>
              <a:pPr>
                <a:lnSpc>
                  <a:spcPct val="90000"/>
                </a:lnSpc>
                <a:spcAft>
                  <a:spcPts val="450"/>
                </a:spcAft>
              </a:pPr>
              <a:r>
                <a:rPr lang="en-US" sz="1350" b="1" dirty="0">
                  <a:solidFill>
                    <a:schemeClr val="bg1"/>
                  </a:solidFill>
                </a:rPr>
                <a:t>1</a:t>
              </a:r>
            </a:p>
          </p:txBody>
        </p:sp>
      </p:grpSp>
    </p:spTree>
    <p:extLst>
      <p:ext uri="{BB962C8B-B14F-4D97-AF65-F5344CB8AC3E}">
        <p14:creationId xmlns:p14="http://schemas.microsoft.com/office/powerpoint/2010/main" val="1333746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cdn.wp.nginx.com/wp-content/uploads/2016/04/Richardson-microservices-part7-extract-module.png?utm_source=refactoring-a-monolith-into-microservices&amp;utm_medium=blog&amp;utm_campaign=Microservices&amp;_ga=1.123887555.819100217.1480584084"/>
          <p:cNvPicPr>
            <a:picLocks noChangeAspect="1" noChangeArrowheads="1"/>
          </p:cNvPicPr>
          <p:nvPr/>
        </p:nvPicPr>
        <p:blipFill rotWithShape="1">
          <a:blip r:embed="rId2">
            <a:extLst>
              <a:ext uri="{28A0092B-C50C-407E-A947-70E740481C1C}">
                <a14:useLocalDpi xmlns:a14="http://schemas.microsoft.com/office/drawing/2010/main" val="0"/>
              </a:ext>
            </a:extLst>
          </a:blip>
          <a:srcRect t="53937"/>
          <a:stretch/>
        </p:blipFill>
        <p:spPr bwMode="auto">
          <a:xfrm>
            <a:off x="143936" y="472441"/>
            <a:ext cx="8778594" cy="5425868"/>
          </a:xfrm>
          <a:prstGeom prst="rect">
            <a:avLst/>
          </a:prstGeom>
          <a:noFill/>
          <a:extLst>
            <a:ext uri="{909E8E84-426E-40DD-AFC4-6F175D3DCCD1}">
              <a14:hiddenFill xmlns:a14="http://schemas.microsoft.com/office/drawing/2010/main">
                <a:solidFill>
                  <a:srgbClr val="FFFFFF"/>
                </a:solidFill>
              </a14:hiddenFill>
            </a:ext>
          </a:extLst>
        </p:spPr>
      </p:pic>
      <p:sp>
        <p:nvSpPr>
          <p:cNvPr id="3" name="圓角矩形 2"/>
          <p:cNvSpPr/>
          <p:nvPr/>
        </p:nvSpPr>
        <p:spPr bwMode="auto">
          <a:xfrm>
            <a:off x="1033178" y="4971991"/>
            <a:ext cx="6858000" cy="864341"/>
          </a:xfrm>
          <a:prstGeom prst="roundRect">
            <a:avLst/>
          </a:prstGeom>
          <a:noFill/>
          <a:ln w="7620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 name="群組 4"/>
          <p:cNvGrpSpPr/>
          <p:nvPr/>
        </p:nvGrpSpPr>
        <p:grpSpPr>
          <a:xfrm>
            <a:off x="4837375" y="1451113"/>
            <a:ext cx="1503790" cy="2650800"/>
            <a:chOff x="2529840" y="-2694996"/>
            <a:chExt cx="2005053" cy="3534400"/>
          </a:xfrm>
        </p:grpSpPr>
        <p:sp>
          <p:nvSpPr>
            <p:cNvPr id="6" name="矩形 5"/>
            <p:cNvSpPr/>
            <p:nvPr/>
          </p:nvSpPr>
          <p:spPr bwMode="auto">
            <a:xfrm>
              <a:off x="2773680" y="-2694996"/>
              <a:ext cx="1761213" cy="324363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橢圓 6"/>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825" dirty="0">
                <a:gradFill>
                  <a:gsLst>
                    <a:gs pos="0">
                      <a:srgbClr val="FFFFFF"/>
                    </a:gs>
                    <a:gs pos="100000">
                      <a:srgbClr val="FFFFFF"/>
                    </a:gs>
                  </a:gsLst>
                  <a:lin ang="5400000" scaled="0"/>
                </a:gradFill>
                <a:ea typeface="Segoe UI" pitchFamily="34" charset="0"/>
                <a:cs typeface="Segoe UI" pitchFamily="34" charset="0"/>
              </a:endParaRPr>
            </a:p>
          </p:txBody>
        </p:sp>
        <p:sp>
          <p:nvSpPr>
            <p:cNvPr id="8" name="文字方塊 7"/>
            <p:cNvSpPr txBox="1"/>
            <p:nvPr/>
          </p:nvSpPr>
          <p:spPr>
            <a:xfrm>
              <a:off x="2529840" y="294640"/>
              <a:ext cx="501847" cy="544764"/>
            </a:xfrm>
            <a:prstGeom prst="rect">
              <a:avLst/>
            </a:prstGeom>
            <a:noFill/>
          </p:spPr>
          <p:txBody>
            <a:bodyPr wrap="none" lIns="137160" tIns="109728" rIns="137160" bIns="109728" rtlCol="0">
              <a:spAutoFit/>
            </a:bodyPr>
            <a:lstStyle/>
            <a:p>
              <a:pPr>
                <a:lnSpc>
                  <a:spcPct val="90000"/>
                </a:lnSpc>
                <a:spcAft>
                  <a:spcPts val="450"/>
                </a:spcAft>
              </a:pPr>
              <a:r>
                <a:rPr lang="en-US" sz="1350" b="1" dirty="0">
                  <a:solidFill>
                    <a:schemeClr val="bg1"/>
                  </a:solidFill>
                </a:rPr>
                <a:t>2</a:t>
              </a:r>
              <a:endParaRPr lang="en-US" sz="1350" b="1" dirty="0">
                <a:solidFill>
                  <a:schemeClr val="bg1"/>
                </a:solidFill>
              </a:endParaRPr>
            </a:p>
          </p:txBody>
        </p:sp>
      </p:grpSp>
      <p:grpSp>
        <p:nvGrpSpPr>
          <p:cNvPr id="9" name="群組 8"/>
          <p:cNvGrpSpPr/>
          <p:nvPr/>
        </p:nvGrpSpPr>
        <p:grpSpPr>
          <a:xfrm>
            <a:off x="2619955" y="1451113"/>
            <a:ext cx="1465028" cy="2759394"/>
            <a:chOff x="2529840" y="-2839788"/>
            <a:chExt cx="1953371" cy="3679192"/>
          </a:xfrm>
        </p:grpSpPr>
        <p:sp>
          <p:nvSpPr>
            <p:cNvPr id="10" name="矩形 9"/>
            <p:cNvSpPr/>
            <p:nvPr/>
          </p:nvSpPr>
          <p:spPr bwMode="auto">
            <a:xfrm>
              <a:off x="2773680" y="-2839788"/>
              <a:ext cx="1709531" cy="3388428"/>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橢圓 10"/>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825" dirty="0">
                <a:gradFill>
                  <a:gsLst>
                    <a:gs pos="0">
                      <a:srgbClr val="FFFFFF"/>
                    </a:gs>
                    <a:gs pos="100000">
                      <a:srgbClr val="FFFFFF"/>
                    </a:gs>
                  </a:gsLst>
                  <a:lin ang="5400000" scaled="0"/>
                </a:gradFill>
                <a:ea typeface="Segoe UI" pitchFamily="34" charset="0"/>
                <a:cs typeface="Segoe UI" pitchFamily="34" charset="0"/>
              </a:endParaRPr>
            </a:p>
          </p:txBody>
        </p:sp>
        <p:sp>
          <p:nvSpPr>
            <p:cNvPr id="12" name="文字方塊 11"/>
            <p:cNvSpPr txBox="1"/>
            <p:nvPr/>
          </p:nvSpPr>
          <p:spPr>
            <a:xfrm>
              <a:off x="2529840" y="294640"/>
              <a:ext cx="501847" cy="544764"/>
            </a:xfrm>
            <a:prstGeom prst="rect">
              <a:avLst/>
            </a:prstGeom>
            <a:noFill/>
          </p:spPr>
          <p:txBody>
            <a:bodyPr wrap="none" lIns="137160" tIns="109728" rIns="137160" bIns="109728" rtlCol="0">
              <a:spAutoFit/>
            </a:bodyPr>
            <a:lstStyle/>
            <a:p>
              <a:pPr>
                <a:lnSpc>
                  <a:spcPct val="90000"/>
                </a:lnSpc>
                <a:spcAft>
                  <a:spcPts val="450"/>
                </a:spcAft>
              </a:pPr>
              <a:r>
                <a:rPr lang="en-US" sz="1350" b="1" dirty="0">
                  <a:solidFill>
                    <a:schemeClr val="bg1"/>
                  </a:solidFill>
                </a:rPr>
                <a:t>3</a:t>
              </a:r>
              <a:endParaRPr lang="en-US" sz="1350" b="1" dirty="0">
                <a:solidFill>
                  <a:schemeClr val="bg1"/>
                </a:solidFill>
              </a:endParaRPr>
            </a:p>
          </p:txBody>
        </p:sp>
      </p:grpSp>
      <p:sp>
        <p:nvSpPr>
          <p:cNvPr id="4" name="圓角矩形圖說文字 3"/>
          <p:cNvSpPr/>
          <p:nvPr/>
        </p:nvSpPr>
        <p:spPr bwMode="auto">
          <a:xfrm>
            <a:off x="2361777" y="3631111"/>
            <a:ext cx="4342911" cy="1158629"/>
          </a:xfrm>
          <a:prstGeom prst="wedgeRoundRectCallout">
            <a:avLst>
              <a:gd name="adj1" fmla="val -33820"/>
              <a:gd name="adj2" fmla="val 74005"/>
              <a:gd name="adj3" fmla="val 16667"/>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zh-TW" altLang="en-US" dirty="0">
                <a:solidFill>
                  <a:srgbClr val="6E3382"/>
                </a:solidFill>
                <a:ea typeface="Segoe UI" pitchFamily="34" charset="0"/>
                <a:cs typeface="Segoe UI" pitchFamily="34" charset="0"/>
              </a:rPr>
              <a:t>程式碼都重構好了，可是</a:t>
            </a:r>
            <a:r>
              <a:rPr lang="en-US" altLang="zh-TW" dirty="0">
                <a:solidFill>
                  <a:srgbClr val="6E3382"/>
                </a:solidFill>
                <a:ea typeface="Segoe UI" pitchFamily="34" charset="0"/>
                <a:cs typeface="Segoe UI" pitchFamily="34" charset="0"/>
              </a:rPr>
              <a:t>…</a:t>
            </a:r>
            <a:r>
              <a:rPr lang="zh-TW" altLang="en-US" dirty="0">
                <a:solidFill>
                  <a:srgbClr val="6E3382"/>
                </a:solidFill>
                <a:ea typeface="Segoe UI" pitchFamily="34" charset="0"/>
                <a:cs typeface="Segoe UI" pitchFamily="34" charset="0"/>
              </a:rPr>
              <a:t> 資料庫呢</a:t>
            </a:r>
            <a:r>
              <a:rPr lang="en-US" altLang="zh-TW" dirty="0">
                <a:solidFill>
                  <a:srgbClr val="6E3382"/>
                </a:solidFill>
                <a:ea typeface="Segoe UI" pitchFamily="34" charset="0"/>
                <a:cs typeface="Segoe UI" pitchFamily="34" charset="0"/>
              </a:rPr>
              <a:t>?</a:t>
            </a:r>
          </a:p>
          <a:p>
            <a:pPr defTabSz="699354" fontAlgn="base">
              <a:lnSpc>
                <a:spcPct val="90000"/>
              </a:lnSpc>
              <a:spcBef>
                <a:spcPct val="0"/>
              </a:spcBef>
              <a:spcAft>
                <a:spcPct val="0"/>
              </a:spcAft>
            </a:pPr>
            <a:endParaRPr lang="en-US" dirty="0">
              <a:solidFill>
                <a:srgbClr val="6E3382"/>
              </a:solidFill>
              <a:ea typeface="Segoe UI" pitchFamily="34" charset="0"/>
              <a:cs typeface="Segoe UI" pitchFamily="34" charset="0"/>
            </a:endParaRPr>
          </a:p>
          <a:p>
            <a:pPr defTabSz="699354" fontAlgn="base">
              <a:lnSpc>
                <a:spcPct val="90000"/>
              </a:lnSpc>
              <a:spcBef>
                <a:spcPct val="0"/>
              </a:spcBef>
              <a:spcAft>
                <a:spcPct val="0"/>
              </a:spcAft>
            </a:pPr>
            <a:r>
              <a:rPr lang="zh-TW" altLang="en-US" dirty="0">
                <a:solidFill>
                  <a:srgbClr val="6E3382"/>
                </a:solidFill>
                <a:ea typeface="Segoe UI" pitchFamily="34" charset="0"/>
                <a:cs typeface="Segoe UI" pitchFamily="34" charset="0"/>
              </a:rPr>
              <a:t>資料庫的切割，能比照辦理嗎</a:t>
            </a:r>
            <a:r>
              <a:rPr lang="en-US" altLang="zh-TW" dirty="0">
                <a:solidFill>
                  <a:srgbClr val="6E3382"/>
                </a:solidFill>
                <a:ea typeface="Segoe UI" pitchFamily="34" charset="0"/>
                <a:cs typeface="Segoe UI" pitchFamily="34" charset="0"/>
              </a:rPr>
              <a:t>?</a:t>
            </a:r>
            <a:endParaRPr lang="en-US" dirty="0">
              <a:solidFill>
                <a:srgbClr val="6E3382"/>
              </a:solidFill>
              <a:ea typeface="Segoe UI" pitchFamily="34" charset="0"/>
              <a:cs typeface="Segoe UI" pitchFamily="34" charset="0"/>
            </a:endParaRPr>
          </a:p>
        </p:txBody>
      </p:sp>
    </p:spTree>
    <p:extLst>
      <p:ext uri="{BB962C8B-B14F-4D97-AF65-F5344CB8AC3E}">
        <p14:creationId xmlns:p14="http://schemas.microsoft.com/office/powerpoint/2010/main" val="39446189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426035" y="2420379"/>
            <a:ext cx="8516036" cy="1162178"/>
          </a:xfrm>
        </p:spPr>
        <p:txBody>
          <a:bodyPr/>
          <a:lstStyle/>
          <a:p>
            <a:r>
              <a:rPr lang="zh-TW" altLang="en-US" dirty="0" smtClean="0"/>
              <a:t>資料庫切割的挑戰</a:t>
            </a:r>
            <a:endParaRPr lang="en-US" dirty="0"/>
          </a:p>
        </p:txBody>
      </p:sp>
    </p:spTree>
    <p:extLst>
      <p:ext uri="{BB962C8B-B14F-4D97-AF65-F5344CB8AC3E}">
        <p14:creationId xmlns:p14="http://schemas.microsoft.com/office/powerpoint/2010/main" val="355873300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版面配置區 5"/>
          <p:cNvSpPr>
            <a:spLocks noGrp="1"/>
          </p:cNvSpPr>
          <p:nvPr>
            <p:ph type="body" sz="quarter" idx="10"/>
          </p:nvPr>
        </p:nvSpPr>
        <p:spPr>
          <a:xfrm>
            <a:off x="201930" y="1749133"/>
            <a:ext cx="8740142" cy="5506572"/>
          </a:xfrm>
        </p:spPr>
        <p:txBody>
          <a:bodyPr/>
          <a:lstStyle/>
          <a:p>
            <a:r>
              <a:rPr lang="zh-TW" altLang="en-US" dirty="0" smtClean="0"/>
              <a:t>可以</a:t>
            </a:r>
            <a:r>
              <a:rPr lang="en-US" altLang="zh-TW" dirty="0" smtClean="0"/>
              <a:t>“</a:t>
            </a:r>
            <a:r>
              <a:rPr lang="zh-TW" altLang="en-US" dirty="0"/>
              <a:t>微</a:t>
            </a:r>
            <a:r>
              <a:rPr lang="zh-TW" altLang="en-US" dirty="0" smtClean="0"/>
              <a:t>資料庫</a:t>
            </a:r>
            <a:r>
              <a:rPr lang="en-US" altLang="zh-TW" dirty="0" smtClean="0"/>
              <a:t>”</a:t>
            </a:r>
            <a:r>
              <a:rPr lang="zh-TW" altLang="en-US" dirty="0" smtClean="0"/>
              <a:t>化嗎</a:t>
            </a:r>
            <a:r>
              <a:rPr lang="en-US" altLang="zh-TW" dirty="0" smtClean="0"/>
              <a:t>?</a:t>
            </a:r>
          </a:p>
          <a:p>
            <a:pPr lvl="1"/>
            <a:r>
              <a:rPr lang="zh-TW" altLang="en-US" dirty="0" smtClean="0"/>
              <a:t>問題的根源</a:t>
            </a:r>
            <a:r>
              <a:rPr lang="en-US" altLang="zh-TW" dirty="0" smtClean="0"/>
              <a:t>:</a:t>
            </a:r>
            <a:r>
              <a:rPr lang="zh-TW" altLang="en-US" dirty="0" smtClean="0"/>
              <a:t> 太過度依賴</a:t>
            </a:r>
            <a:r>
              <a:rPr lang="en-US" altLang="zh-TW" dirty="0" smtClean="0"/>
              <a:t>“</a:t>
            </a:r>
            <a:r>
              <a:rPr lang="zh-TW" altLang="en-US" dirty="0" smtClean="0"/>
              <a:t>關聯</a:t>
            </a:r>
            <a:r>
              <a:rPr lang="en-US" altLang="zh-TW" dirty="0" smtClean="0"/>
              <a:t>”</a:t>
            </a:r>
            <a:r>
              <a:rPr lang="zh-TW" altLang="en-US" dirty="0" smtClean="0"/>
              <a:t>，</a:t>
            </a:r>
            <a:r>
              <a:rPr lang="en-US" altLang="zh-TW" dirty="0" smtClean="0"/>
              <a:t>“</a:t>
            </a:r>
            <a:r>
              <a:rPr lang="zh-TW" altLang="en-US" dirty="0" smtClean="0"/>
              <a:t>交易</a:t>
            </a:r>
            <a:r>
              <a:rPr lang="en-US" altLang="zh-TW" dirty="0" smtClean="0"/>
              <a:t>”</a:t>
            </a:r>
            <a:r>
              <a:rPr lang="zh-TW" altLang="en-US" dirty="0" smtClean="0"/>
              <a:t>處理</a:t>
            </a:r>
            <a:endParaRPr lang="en-US" altLang="zh-TW" dirty="0" smtClean="0"/>
          </a:p>
          <a:p>
            <a:pPr lvl="1"/>
            <a:r>
              <a:rPr lang="zh-TW" altLang="en-US" dirty="0" smtClean="0"/>
              <a:t>在必要時才使用 </a:t>
            </a:r>
            <a:r>
              <a:rPr lang="en-US" altLang="zh-TW" dirty="0" smtClean="0"/>
              <a:t>join / view / </a:t>
            </a:r>
            <a:r>
              <a:rPr lang="en-US" altLang="zh-TW" dirty="0" smtClean="0"/>
              <a:t>transaction</a:t>
            </a:r>
          </a:p>
          <a:p>
            <a:pPr lvl="1"/>
            <a:endParaRPr lang="en-US" altLang="zh-TW" dirty="0" smtClean="0"/>
          </a:p>
          <a:p>
            <a:r>
              <a:rPr lang="zh-TW" altLang="en-US" dirty="0" smtClean="0"/>
              <a:t>待解決的問題</a:t>
            </a:r>
            <a:r>
              <a:rPr lang="en-US" altLang="zh-TW" dirty="0"/>
              <a:t>:</a:t>
            </a:r>
          </a:p>
          <a:p>
            <a:pPr lvl="1"/>
            <a:r>
              <a:rPr lang="zh-TW" altLang="en-US" dirty="0" smtClean="0"/>
              <a:t>垂直切割 </a:t>
            </a:r>
            <a:r>
              <a:rPr lang="en-US" altLang="zh-TW" dirty="0" smtClean="0"/>
              <a:t>(</a:t>
            </a:r>
            <a:r>
              <a:rPr lang="zh-TW" altLang="en-US" dirty="0" smtClean="0"/>
              <a:t>切割資料表，將不同的資料</a:t>
            </a:r>
            <a:r>
              <a:rPr lang="zh-TW" altLang="en-US" b="1" dirty="0" smtClean="0">
                <a:solidFill>
                  <a:srgbClr val="FF0000"/>
                </a:solidFill>
              </a:rPr>
              <a:t>表</a:t>
            </a:r>
            <a:r>
              <a:rPr lang="zh-TW" altLang="en-US" dirty="0" smtClean="0"/>
              <a:t>放到獨立的 </a:t>
            </a:r>
            <a:r>
              <a:rPr lang="en-US" altLang="zh-TW" dirty="0" smtClean="0"/>
              <a:t>DB)</a:t>
            </a:r>
          </a:p>
          <a:p>
            <a:pPr lvl="1"/>
            <a:r>
              <a:rPr lang="zh-TW" altLang="en-US" dirty="0" smtClean="0"/>
              <a:t>水平切割 </a:t>
            </a:r>
            <a:r>
              <a:rPr lang="en-US" altLang="zh-TW" dirty="0" smtClean="0"/>
              <a:t>(</a:t>
            </a:r>
            <a:r>
              <a:rPr lang="zh-TW" altLang="en-US" dirty="0" smtClean="0"/>
              <a:t>降低資料筆數，將不同的資料</a:t>
            </a:r>
            <a:r>
              <a:rPr lang="zh-TW" altLang="en-US" b="1" dirty="0" smtClean="0">
                <a:solidFill>
                  <a:srgbClr val="FF0000"/>
                </a:solidFill>
              </a:rPr>
              <a:t>列</a:t>
            </a:r>
            <a:r>
              <a:rPr lang="zh-TW" altLang="en-US" dirty="0" smtClean="0"/>
              <a:t>放到獨立的 </a:t>
            </a:r>
            <a:r>
              <a:rPr lang="en-US" altLang="zh-TW" dirty="0" smtClean="0"/>
              <a:t>DB)</a:t>
            </a:r>
          </a:p>
          <a:p>
            <a:pPr lvl="1"/>
            <a:r>
              <a:rPr lang="zh-TW" altLang="en-US" dirty="0" smtClean="0"/>
              <a:t>* 交易處理 </a:t>
            </a:r>
            <a:r>
              <a:rPr lang="en-US" altLang="zh-TW" dirty="0" smtClean="0"/>
              <a:t>(</a:t>
            </a:r>
            <a:r>
              <a:rPr lang="zh-TW" altLang="en-US" dirty="0" smtClean="0"/>
              <a:t>如何執行</a:t>
            </a:r>
            <a:r>
              <a:rPr lang="zh-TW" altLang="en-US" b="1" dirty="0" smtClean="0">
                <a:solidFill>
                  <a:srgbClr val="FF0000"/>
                </a:solidFill>
              </a:rPr>
              <a:t>跨越服務之間的交易</a:t>
            </a:r>
            <a:r>
              <a:rPr lang="en-US" altLang="zh-TW" dirty="0" smtClean="0"/>
              <a:t>?)</a:t>
            </a:r>
            <a:endParaRPr lang="en-US" altLang="zh-TW" dirty="0"/>
          </a:p>
          <a:p>
            <a:pPr lvl="1"/>
            <a:r>
              <a:rPr lang="zh-TW" altLang="en-US" dirty="0" smtClean="0"/>
              <a:t>* 多租戶設計 </a:t>
            </a:r>
            <a:r>
              <a:rPr lang="en-US" altLang="zh-TW" dirty="0" smtClean="0"/>
              <a:t>(</a:t>
            </a:r>
            <a:r>
              <a:rPr lang="zh-TW" altLang="en-US" dirty="0" smtClean="0"/>
              <a:t>多個用戶的資料實體</a:t>
            </a:r>
            <a:r>
              <a:rPr lang="zh-TW" altLang="en-US" b="1" dirty="0" smtClean="0">
                <a:solidFill>
                  <a:srgbClr val="FF0000"/>
                </a:solidFill>
              </a:rPr>
              <a:t>隔離</a:t>
            </a:r>
            <a:r>
              <a:rPr lang="en-US" altLang="zh-TW" dirty="0" smtClean="0"/>
              <a:t>)</a:t>
            </a:r>
          </a:p>
          <a:p>
            <a:endParaRPr lang="en-US" dirty="0"/>
          </a:p>
          <a:p>
            <a:endParaRPr lang="en-US" dirty="0"/>
          </a:p>
        </p:txBody>
      </p:sp>
      <p:sp>
        <p:nvSpPr>
          <p:cNvPr id="5" name="標題 4"/>
          <p:cNvSpPr>
            <a:spLocks noGrp="1"/>
          </p:cNvSpPr>
          <p:nvPr>
            <p:ph type="title"/>
          </p:nvPr>
        </p:nvSpPr>
        <p:spPr/>
        <p:txBody>
          <a:bodyPr/>
          <a:lstStyle/>
          <a:p>
            <a:r>
              <a:rPr lang="en-US" dirty="0" smtClean="0"/>
              <a:t>Thinking…</a:t>
            </a:r>
            <a:endParaRPr lang="en-US" dirty="0"/>
          </a:p>
        </p:txBody>
      </p:sp>
      <p:sp>
        <p:nvSpPr>
          <p:cNvPr id="2" name="向右箭號 1">
            <a:hlinkClick r:id="rId2" action="ppaction://hlinksldjump"/>
          </p:cNvPr>
          <p:cNvSpPr/>
          <p:nvPr/>
        </p:nvSpPr>
        <p:spPr bwMode="auto">
          <a:xfrm>
            <a:off x="6092686" y="1749133"/>
            <a:ext cx="417444" cy="586409"/>
          </a:xfrm>
          <a:prstGeom prst="rightArrow">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1752886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rotWithShape="1">
          <a:blip r:embed="rId3"/>
          <a:srcRect r="38998"/>
          <a:stretch/>
        </p:blipFill>
        <p:spPr>
          <a:xfrm>
            <a:off x="217170" y="965203"/>
            <a:ext cx="8752129" cy="4232225"/>
          </a:xfrm>
          <a:prstGeom prst="rect">
            <a:avLst/>
          </a:prstGeom>
        </p:spPr>
      </p:pic>
      <p:sp>
        <p:nvSpPr>
          <p:cNvPr id="6" name="文字方塊 5"/>
          <p:cNvSpPr txBox="1"/>
          <p:nvPr/>
        </p:nvSpPr>
        <p:spPr>
          <a:xfrm>
            <a:off x="0" y="5948134"/>
            <a:ext cx="6658554" cy="576568"/>
          </a:xfrm>
          <a:prstGeom prst="rect">
            <a:avLst/>
          </a:prstGeom>
          <a:noFill/>
        </p:spPr>
        <p:txBody>
          <a:bodyPr wrap="none" lIns="137160" tIns="109728" rIns="137160" bIns="109728" rtlCol="0">
            <a:spAutoFit/>
          </a:bodyPr>
          <a:lstStyle/>
          <a:p>
            <a:pPr>
              <a:lnSpc>
                <a:spcPct val="90000"/>
              </a:lnSpc>
              <a:spcAft>
                <a:spcPts val="450"/>
              </a:spcAft>
            </a:pPr>
            <a:r>
              <a:rPr lang="en-US" sz="1050" dirty="0">
                <a:hlinkClick r:id="rId4"/>
              </a:rPr>
              <a:t>https://zh.wikipedia.org/wiki/%</a:t>
            </a:r>
            <a:r>
              <a:rPr lang="en-US" sz="1050" dirty="0" smtClean="0">
                <a:hlinkClick r:id="rId4"/>
              </a:rPr>
              <a:t>E6%95%B0%E6%8D%AE%E5%BA%93%E8%A7%84%E8%8C%83%E5%8C%96</a:t>
            </a:r>
            <a:endParaRPr lang="en-US" sz="1050" dirty="0" smtClean="0"/>
          </a:p>
          <a:p>
            <a:pPr>
              <a:lnSpc>
                <a:spcPct val="90000"/>
              </a:lnSpc>
              <a:spcAft>
                <a:spcPts val="450"/>
              </a:spcAft>
            </a:pPr>
            <a:endParaRPr lang="en-US" sz="1050" dirty="0"/>
          </a:p>
        </p:txBody>
      </p:sp>
      <p:cxnSp>
        <p:nvCxnSpPr>
          <p:cNvPr id="8" name="直線接點 7"/>
          <p:cNvCxnSpPr/>
          <p:nvPr/>
        </p:nvCxnSpPr>
        <p:spPr>
          <a:xfrm>
            <a:off x="3710689" y="3382939"/>
            <a:ext cx="5097079" cy="0"/>
          </a:xfrm>
          <a:prstGeom prst="line">
            <a:avLst/>
          </a:prstGeom>
          <a:ln w="762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291475" y="3818681"/>
            <a:ext cx="817865" cy="0"/>
          </a:xfrm>
          <a:prstGeom prst="line">
            <a:avLst/>
          </a:prstGeom>
          <a:ln w="762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46106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en-US"/>
          </a:p>
        </p:txBody>
      </p:sp>
      <p:sp>
        <p:nvSpPr>
          <p:cNvPr id="3" name="文字版面配置區 2"/>
          <p:cNvSpPr>
            <a:spLocks noGrp="1"/>
          </p:cNvSpPr>
          <p:nvPr>
            <p:ph type="body" sz="quarter" idx="10"/>
          </p:nvPr>
        </p:nvSpPr>
        <p:spPr>
          <a:xfrm>
            <a:off x="201932" y="1189177"/>
            <a:ext cx="4033911" cy="619144"/>
          </a:xfrm>
        </p:spPr>
        <p:txBody>
          <a:bodyPr/>
          <a:lstStyle/>
          <a:p>
            <a:endParaRPr lang="en-US"/>
          </a:p>
        </p:txBody>
      </p:sp>
      <p:sp>
        <p:nvSpPr>
          <p:cNvPr id="4" name="文字版面配置區 3"/>
          <p:cNvSpPr>
            <a:spLocks noGrp="1"/>
          </p:cNvSpPr>
          <p:nvPr>
            <p:ph type="body" sz="quarter" idx="11"/>
          </p:nvPr>
        </p:nvSpPr>
        <p:spPr>
          <a:xfrm>
            <a:off x="4908161" y="1189177"/>
            <a:ext cx="4033911" cy="619144"/>
          </a:xfrm>
        </p:spPr>
        <p:txBody>
          <a:bodyPr/>
          <a:lstStyle/>
          <a:p>
            <a:endParaRPr lang="en-US"/>
          </a:p>
        </p:txBody>
      </p:sp>
      <p:pic>
        <p:nvPicPr>
          <p:cNvPr id="1026" name="Picture 2" descr="相關圖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930" y="197891"/>
            <a:ext cx="8740142" cy="8965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3134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2.59259E-6 L 0 -0.43241 " pathEditMode="relative" rAng="0" ptsTypes="AA">
                                      <p:cBhvr>
                                        <p:cTn id="6" dur="2000" fill="hold"/>
                                        <p:tgtEl>
                                          <p:spTgt spid="1026"/>
                                        </p:tgtEl>
                                        <p:attrNameLst>
                                          <p:attrName>ppt_x</p:attrName>
                                          <p:attrName>ppt_y</p:attrName>
                                        </p:attrNameLst>
                                      </p:cBhvr>
                                      <p:rCtr x="0" y="-216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版面配置區 5"/>
          <p:cNvSpPr>
            <a:spLocks noGrp="1"/>
          </p:cNvSpPr>
          <p:nvPr>
            <p:ph type="body" sz="quarter" idx="10"/>
          </p:nvPr>
        </p:nvSpPr>
        <p:spPr>
          <a:xfrm>
            <a:off x="201931" y="1189177"/>
            <a:ext cx="8740142" cy="727700"/>
          </a:xfrm>
        </p:spPr>
        <p:txBody>
          <a:bodyPr/>
          <a:lstStyle/>
          <a:p>
            <a:endParaRPr lang="en-US"/>
          </a:p>
        </p:txBody>
      </p:sp>
      <p:sp>
        <p:nvSpPr>
          <p:cNvPr id="5" name="標題 4"/>
          <p:cNvSpPr>
            <a:spLocks noGrp="1"/>
          </p:cNvSpPr>
          <p:nvPr>
            <p:ph type="title"/>
          </p:nvPr>
        </p:nvSpPr>
        <p:spPr/>
        <p:txBody>
          <a:bodyPr/>
          <a:lstStyle/>
          <a:p>
            <a:r>
              <a:rPr lang="en-US" altLang="zh-TW" dirty="0" smtClean="0"/>
              <a:t>CAP: </a:t>
            </a:r>
            <a:endParaRPr lang="en-US" dirty="0"/>
          </a:p>
        </p:txBody>
      </p:sp>
      <p:pic>
        <p:nvPicPr>
          <p:cNvPr id="1026" name="Picture 2" descr="c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91" y="1160524"/>
            <a:ext cx="5544352" cy="4821176"/>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p:cNvSpPr txBox="1"/>
          <p:nvPr/>
        </p:nvSpPr>
        <p:spPr>
          <a:xfrm>
            <a:off x="5552547" y="4850297"/>
            <a:ext cx="3492623" cy="867417"/>
          </a:xfrm>
          <a:prstGeom prst="rect">
            <a:avLst/>
          </a:prstGeom>
          <a:noFill/>
        </p:spPr>
        <p:txBody>
          <a:bodyPr wrap="none" lIns="137160" tIns="109728" rIns="137160" bIns="109728" rtlCol="0">
            <a:spAutoFit/>
          </a:bodyPr>
          <a:lstStyle/>
          <a:p>
            <a:pPr>
              <a:lnSpc>
                <a:spcPct val="90000"/>
              </a:lnSpc>
              <a:spcAft>
                <a:spcPts val="450"/>
              </a:spcAft>
            </a:pPr>
            <a:r>
              <a:rPr lang="en-US" sz="2400" dirty="0">
                <a:solidFill>
                  <a:srgbClr val="FF0000"/>
                </a:solidFill>
              </a:rPr>
              <a:t>C</a:t>
            </a:r>
            <a:r>
              <a:rPr lang="en-US" sz="2400" dirty="0">
                <a:gradFill>
                  <a:gsLst>
                    <a:gs pos="2917">
                      <a:schemeClr val="tx1"/>
                    </a:gs>
                    <a:gs pos="30000">
                      <a:schemeClr val="tx1"/>
                    </a:gs>
                  </a:gsLst>
                  <a:lin ang="5400000" scaled="0"/>
                </a:gradFill>
              </a:rPr>
              <a:t>: </a:t>
            </a:r>
            <a:r>
              <a:rPr lang="en-US" dirty="0"/>
              <a:t>all nodes see the same data </a:t>
            </a:r>
            <a:endParaRPr lang="en-US" dirty="0" smtClean="0"/>
          </a:p>
          <a:p>
            <a:pPr>
              <a:lnSpc>
                <a:spcPct val="90000"/>
              </a:lnSpc>
              <a:spcAft>
                <a:spcPts val="450"/>
              </a:spcAft>
            </a:pPr>
            <a:r>
              <a:rPr lang="en-US" dirty="0" smtClean="0"/>
              <a:t>at </a:t>
            </a:r>
            <a:r>
              <a:rPr lang="en-US" dirty="0"/>
              <a:t>the same time</a:t>
            </a:r>
            <a:endParaRPr lang="en-US" sz="2400" dirty="0">
              <a:gradFill>
                <a:gsLst>
                  <a:gs pos="2917">
                    <a:schemeClr val="tx1"/>
                  </a:gs>
                  <a:gs pos="30000">
                    <a:schemeClr val="tx1"/>
                  </a:gs>
                </a:gsLst>
                <a:lin ang="5400000" scaled="0"/>
              </a:gradFill>
            </a:endParaRPr>
          </a:p>
        </p:txBody>
      </p:sp>
      <p:sp>
        <p:nvSpPr>
          <p:cNvPr id="8" name="文字方塊 7"/>
          <p:cNvSpPr txBox="1"/>
          <p:nvPr/>
        </p:nvSpPr>
        <p:spPr>
          <a:xfrm>
            <a:off x="5655643" y="3435577"/>
            <a:ext cx="2399183" cy="867417"/>
          </a:xfrm>
          <a:prstGeom prst="rect">
            <a:avLst/>
          </a:prstGeom>
          <a:noFill/>
        </p:spPr>
        <p:txBody>
          <a:bodyPr wrap="none" lIns="137160" tIns="109728" rIns="137160" bIns="109728" rtlCol="0">
            <a:spAutoFit/>
          </a:bodyPr>
          <a:lstStyle/>
          <a:p>
            <a:pPr>
              <a:lnSpc>
                <a:spcPct val="90000"/>
              </a:lnSpc>
              <a:spcAft>
                <a:spcPts val="450"/>
              </a:spcAft>
            </a:pPr>
            <a:r>
              <a:rPr lang="en-US" sz="2400" dirty="0">
                <a:solidFill>
                  <a:srgbClr val="FF0000"/>
                </a:solidFill>
              </a:rPr>
              <a:t>A</a:t>
            </a:r>
            <a:r>
              <a:rPr lang="en-US" sz="2400" dirty="0">
                <a:gradFill>
                  <a:gsLst>
                    <a:gs pos="2917">
                      <a:schemeClr val="tx1"/>
                    </a:gs>
                    <a:gs pos="30000">
                      <a:schemeClr val="tx1"/>
                    </a:gs>
                  </a:gsLst>
                  <a:lin ang="5400000" scaled="0"/>
                </a:gradFill>
              </a:rPr>
              <a:t>: </a:t>
            </a:r>
            <a:r>
              <a:rPr lang="en-US" dirty="0"/>
              <a:t>Reads and writes </a:t>
            </a:r>
            <a:endParaRPr lang="en-US" dirty="0" smtClean="0"/>
          </a:p>
          <a:p>
            <a:pPr>
              <a:lnSpc>
                <a:spcPct val="90000"/>
              </a:lnSpc>
              <a:spcAft>
                <a:spcPts val="450"/>
              </a:spcAft>
            </a:pPr>
            <a:r>
              <a:rPr lang="en-US" dirty="0" smtClean="0"/>
              <a:t>always </a:t>
            </a:r>
            <a:r>
              <a:rPr lang="en-US" dirty="0"/>
              <a:t>succeed</a:t>
            </a:r>
            <a:endParaRPr lang="en-US" sz="2400" dirty="0">
              <a:gradFill>
                <a:gsLst>
                  <a:gs pos="2917">
                    <a:schemeClr val="tx1"/>
                  </a:gs>
                  <a:gs pos="30000">
                    <a:schemeClr val="tx1"/>
                  </a:gs>
                </a:gsLst>
                <a:lin ang="5400000" scaled="0"/>
              </a:gradFill>
            </a:endParaRPr>
          </a:p>
        </p:txBody>
      </p:sp>
      <p:sp>
        <p:nvSpPr>
          <p:cNvPr id="9" name="文字方塊 8"/>
          <p:cNvSpPr txBox="1"/>
          <p:nvPr/>
        </p:nvSpPr>
        <p:spPr>
          <a:xfrm>
            <a:off x="5104650" y="1738942"/>
            <a:ext cx="3928063" cy="1180836"/>
          </a:xfrm>
          <a:prstGeom prst="rect">
            <a:avLst/>
          </a:prstGeom>
          <a:noFill/>
        </p:spPr>
        <p:txBody>
          <a:bodyPr wrap="none" lIns="137160" tIns="109728" rIns="137160" bIns="109728" rtlCol="0">
            <a:spAutoFit/>
          </a:bodyPr>
          <a:lstStyle/>
          <a:p>
            <a:pPr>
              <a:lnSpc>
                <a:spcPct val="90000"/>
              </a:lnSpc>
              <a:spcAft>
                <a:spcPts val="450"/>
              </a:spcAft>
            </a:pPr>
            <a:r>
              <a:rPr lang="en-US" sz="2400" dirty="0">
                <a:solidFill>
                  <a:srgbClr val="FF0000"/>
                </a:solidFill>
              </a:rPr>
              <a:t>P</a:t>
            </a:r>
            <a:r>
              <a:rPr lang="en-US" sz="2400" dirty="0">
                <a:gradFill>
                  <a:gsLst>
                    <a:gs pos="2917">
                      <a:schemeClr val="tx1"/>
                    </a:gs>
                    <a:gs pos="30000">
                      <a:schemeClr val="tx1"/>
                    </a:gs>
                  </a:gsLst>
                  <a:lin ang="5400000" scaled="0"/>
                </a:gradFill>
              </a:rPr>
              <a:t>: </a:t>
            </a:r>
            <a:r>
              <a:rPr lang="en-US" dirty="0"/>
              <a:t>the system continues to operate </a:t>
            </a:r>
            <a:endParaRPr lang="en-US" dirty="0" smtClean="0"/>
          </a:p>
          <a:p>
            <a:pPr>
              <a:lnSpc>
                <a:spcPct val="90000"/>
              </a:lnSpc>
              <a:spcAft>
                <a:spcPts val="450"/>
              </a:spcAft>
            </a:pPr>
            <a:r>
              <a:rPr lang="en-US" dirty="0" smtClean="0"/>
              <a:t>despite </a:t>
            </a:r>
            <a:r>
              <a:rPr lang="en-US" dirty="0"/>
              <a:t>arbitrary </a:t>
            </a:r>
            <a:r>
              <a:rPr lang="en-US" dirty="0" smtClean="0"/>
              <a:t>message </a:t>
            </a:r>
            <a:r>
              <a:rPr lang="en-US" dirty="0"/>
              <a:t>loss or </a:t>
            </a:r>
            <a:endParaRPr lang="en-US" dirty="0" smtClean="0"/>
          </a:p>
          <a:p>
            <a:pPr>
              <a:lnSpc>
                <a:spcPct val="90000"/>
              </a:lnSpc>
              <a:spcAft>
                <a:spcPts val="450"/>
              </a:spcAft>
            </a:pPr>
            <a:r>
              <a:rPr lang="en-US" dirty="0" smtClean="0"/>
              <a:t>failure </a:t>
            </a:r>
            <a:r>
              <a:rPr lang="en-US" dirty="0"/>
              <a:t>of part of the system</a:t>
            </a:r>
            <a:endParaRPr lang="en-US" sz="2400" dirty="0">
              <a:gradFill>
                <a:gsLst>
                  <a:gs pos="2917">
                    <a:schemeClr val="tx1"/>
                  </a:gs>
                  <a:gs pos="30000">
                    <a:schemeClr val="tx1"/>
                  </a:gs>
                </a:gsLst>
                <a:lin ang="5400000" scaled="0"/>
              </a:gradFill>
            </a:endParaRPr>
          </a:p>
        </p:txBody>
      </p:sp>
      <p:sp>
        <p:nvSpPr>
          <p:cNvPr id="10" name="文字方塊 9"/>
          <p:cNvSpPr txBox="1"/>
          <p:nvPr/>
        </p:nvSpPr>
        <p:spPr>
          <a:xfrm>
            <a:off x="0" y="5831213"/>
            <a:ext cx="4608506" cy="784317"/>
          </a:xfrm>
          <a:prstGeom prst="rect">
            <a:avLst/>
          </a:prstGeom>
          <a:noFill/>
        </p:spPr>
        <p:txBody>
          <a:bodyPr wrap="none" lIns="137160" tIns="109728" rIns="137160" bIns="109728" rtlCol="0">
            <a:spAutoFit/>
          </a:bodyPr>
          <a:lstStyle/>
          <a:p>
            <a:pPr>
              <a:lnSpc>
                <a:spcPct val="90000"/>
              </a:lnSpc>
              <a:spcAft>
                <a:spcPts val="450"/>
              </a:spcAft>
            </a:pPr>
            <a:r>
              <a:rPr lang="en-US" dirty="0">
                <a:gradFill>
                  <a:gsLst>
                    <a:gs pos="2917">
                      <a:schemeClr val="tx1"/>
                    </a:gs>
                    <a:gs pos="30000">
                      <a:schemeClr val="tx1"/>
                    </a:gs>
                  </a:gsLst>
                  <a:lin ang="5400000" scaled="0"/>
                </a:gradFill>
                <a:hlinkClick r:id="rId4"/>
              </a:rPr>
              <a:t>http://www.hollischuang.com/archives/666</a:t>
            </a:r>
            <a:endParaRPr lang="en-US" dirty="0">
              <a:gradFill>
                <a:gsLst>
                  <a:gs pos="2917">
                    <a:schemeClr val="tx1"/>
                  </a:gs>
                  <a:gs pos="30000">
                    <a:schemeClr val="tx1"/>
                  </a:gs>
                </a:gsLst>
                <a:lin ang="5400000" scaled="0"/>
              </a:gradFill>
            </a:endParaRPr>
          </a:p>
          <a:p>
            <a:pPr>
              <a:lnSpc>
                <a:spcPct val="90000"/>
              </a:lnSpc>
              <a:spcAft>
                <a:spcPts val="450"/>
              </a:spcAft>
            </a:pPr>
            <a:endParaRPr lang="en-US"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1956709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26035" y="2420379"/>
            <a:ext cx="8516036" cy="2139688"/>
          </a:xfrm>
        </p:spPr>
        <p:txBody>
          <a:bodyPr/>
          <a:lstStyle/>
          <a:p>
            <a:r>
              <a:rPr lang="zh-TW" altLang="en-US" dirty="0" smtClean="0"/>
              <a:t>垂直切割</a:t>
            </a:r>
            <a:r>
              <a:rPr lang="en-US" altLang="zh-TW" dirty="0" smtClean="0"/>
              <a:t>:</a:t>
            </a:r>
            <a:r>
              <a:rPr lang="zh-TW" altLang="en-US" dirty="0" smtClean="0"/>
              <a:t> </a:t>
            </a:r>
            <a:r>
              <a:rPr lang="en-US" altLang="zh-TW" dirty="0" smtClean="0"/>
              <a:t/>
            </a:r>
            <a:br>
              <a:rPr lang="en-US" altLang="zh-TW" dirty="0" smtClean="0"/>
            </a:br>
            <a:r>
              <a:rPr lang="en-US" altLang="zh-TW" dirty="0" smtClean="0"/>
              <a:t>Event Driven</a:t>
            </a:r>
            <a:endParaRPr lang="en-US" dirty="0"/>
          </a:p>
        </p:txBody>
      </p:sp>
    </p:spTree>
    <p:extLst>
      <p:ext uri="{BB962C8B-B14F-4D97-AF65-F5344CB8AC3E}">
        <p14:creationId xmlns:p14="http://schemas.microsoft.com/office/powerpoint/2010/main" val="2295503744"/>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AGENDA</a:t>
            </a:r>
            <a:endParaRPr lang="en-US" dirty="0"/>
          </a:p>
        </p:txBody>
      </p:sp>
      <p:sp>
        <p:nvSpPr>
          <p:cNvPr id="6" name="內容版面配置區 5"/>
          <p:cNvSpPr>
            <a:spLocks noGrp="1"/>
          </p:cNvSpPr>
          <p:nvPr>
            <p:ph idx="1"/>
          </p:nvPr>
        </p:nvSpPr>
        <p:spPr>
          <a:xfrm>
            <a:off x="201931" y="1749134"/>
            <a:ext cx="8740141" cy="2055114"/>
          </a:xfrm>
        </p:spPr>
        <p:txBody>
          <a:bodyPr/>
          <a:lstStyle/>
          <a:p>
            <a:r>
              <a:rPr lang="zh-TW" altLang="en-US" dirty="0"/>
              <a:t>微服務是什麼</a:t>
            </a:r>
            <a:r>
              <a:rPr lang="en-US" altLang="zh-TW" dirty="0" smtClean="0"/>
              <a:t>?</a:t>
            </a:r>
            <a:endParaRPr lang="en-US" altLang="zh-TW" dirty="0"/>
          </a:p>
          <a:p>
            <a:r>
              <a:rPr lang="zh-TW" altLang="en-US" dirty="0" smtClean="0"/>
              <a:t>漸進式的轉移</a:t>
            </a:r>
            <a:r>
              <a:rPr lang="en-US" altLang="zh-TW" dirty="0" smtClean="0"/>
              <a:t>:</a:t>
            </a:r>
            <a:r>
              <a:rPr lang="zh-TW" altLang="en-US" dirty="0" smtClean="0"/>
              <a:t> 重構</a:t>
            </a:r>
            <a:endParaRPr lang="en-US" altLang="zh-TW" dirty="0" smtClean="0"/>
          </a:p>
          <a:p>
            <a:r>
              <a:rPr lang="zh-TW" altLang="en-US" dirty="0" smtClean="0"/>
              <a:t>資料庫</a:t>
            </a:r>
            <a:r>
              <a:rPr lang="zh-TW" altLang="en-US" dirty="0" smtClean="0"/>
              <a:t>切割的</a:t>
            </a:r>
            <a:r>
              <a:rPr lang="zh-TW" altLang="en-US" dirty="0" smtClean="0"/>
              <a:t>挑戰</a:t>
            </a:r>
            <a:endParaRPr lang="en-US" altLang="zh-TW" dirty="0" smtClean="0"/>
          </a:p>
        </p:txBody>
      </p:sp>
    </p:spTree>
    <p:extLst>
      <p:ext uri="{BB962C8B-B14F-4D97-AF65-F5344CB8AC3E}">
        <p14:creationId xmlns:p14="http://schemas.microsoft.com/office/powerpoint/2010/main" val="3512116773"/>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p:cNvSpPr>
            <a:spLocks noGrp="1"/>
          </p:cNvSpPr>
          <p:nvPr>
            <p:ph type="body" sz="quarter" idx="10"/>
          </p:nvPr>
        </p:nvSpPr>
        <p:spPr>
          <a:xfrm>
            <a:off x="201930" y="1749133"/>
            <a:ext cx="8740142" cy="3925562"/>
          </a:xfrm>
        </p:spPr>
        <p:txBody>
          <a:bodyPr/>
          <a:lstStyle/>
          <a:p>
            <a:r>
              <a:rPr lang="zh-TW" altLang="en-US" dirty="0" smtClean="0"/>
              <a:t>按照不同的服務需求，獨立儲存管理相關資料表</a:t>
            </a:r>
            <a:endParaRPr lang="en-US" altLang="zh-TW" dirty="0" smtClean="0"/>
          </a:p>
          <a:p>
            <a:r>
              <a:rPr lang="zh-TW" altLang="en-US" dirty="0" smtClean="0"/>
              <a:t>目的</a:t>
            </a:r>
            <a:r>
              <a:rPr lang="en-US" altLang="zh-TW" dirty="0" smtClean="0"/>
              <a:t>:</a:t>
            </a:r>
            <a:r>
              <a:rPr lang="zh-TW" altLang="en-US" dirty="0"/>
              <a:t> </a:t>
            </a:r>
            <a:r>
              <a:rPr lang="zh-TW" altLang="en-US" dirty="0" smtClean="0">
                <a:solidFill>
                  <a:srgbClr val="FF0000"/>
                </a:solidFill>
              </a:rPr>
              <a:t>資料解耦</a:t>
            </a:r>
            <a:endParaRPr lang="en-US" altLang="zh-TW" dirty="0" smtClean="0">
              <a:solidFill>
                <a:srgbClr val="FF0000"/>
              </a:solidFill>
            </a:endParaRPr>
          </a:p>
          <a:p>
            <a:r>
              <a:rPr lang="zh-TW" altLang="en-US" dirty="0" smtClean="0"/>
              <a:t>挑戰</a:t>
            </a:r>
            <a:r>
              <a:rPr lang="en-US" altLang="zh-TW" dirty="0" smtClean="0"/>
              <a:t>:</a:t>
            </a:r>
            <a:r>
              <a:rPr lang="zh-TW" altLang="en-US" dirty="0" smtClean="0"/>
              <a:t> 一致性 </a:t>
            </a:r>
            <a:r>
              <a:rPr lang="en-US" altLang="zh-TW" dirty="0" smtClean="0"/>
              <a:t>(</a:t>
            </a:r>
            <a:r>
              <a:rPr lang="zh-TW" altLang="en-US" dirty="0" smtClean="0"/>
              <a:t>最終的一致性</a:t>
            </a:r>
            <a:r>
              <a:rPr lang="en-US" altLang="zh-TW" dirty="0" smtClean="0"/>
              <a:t>)</a:t>
            </a:r>
          </a:p>
          <a:p>
            <a:endParaRPr lang="en-US" dirty="0"/>
          </a:p>
          <a:p>
            <a:r>
              <a:rPr lang="zh-TW" altLang="en-US" dirty="0" smtClean="0"/>
              <a:t>方式</a:t>
            </a:r>
            <a:r>
              <a:rPr lang="en-US" altLang="zh-TW" dirty="0" smtClean="0"/>
              <a:t>:</a:t>
            </a:r>
            <a:r>
              <a:rPr lang="zh-TW" altLang="en-US" dirty="0" smtClean="0"/>
              <a:t> 採用事件驅動的模式進行</a:t>
            </a:r>
            <a:endParaRPr lang="en-US" dirty="0"/>
          </a:p>
        </p:txBody>
      </p:sp>
      <p:sp>
        <p:nvSpPr>
          <p:cNvPr id="3" name="標題 2"/>
          <p:cNvSpPr>
            <a:spLocks noGrp="1"/>
          </p:cNvSpPr>
          <p:nvPr>
            <p:ph type="title"/>
          </p:nvPr>
        </p:nvSpPr>
        <p:spPr/>
        <p:txBody>
          <a:bodyPr/>
          <a:lstStyle/>
          <a:p>
            <a:r>
              <a:rPr lang="zh-TW" altLang="en-US" dirty="0" smtClean="0"/>
              <a:t>為何我需要</a:t>
            </a:r>
            <a:r>
              <a:rPr lang="en-US" altLang="zh-TW" dirty="0"/>
              <a:t>(</a:t>
            </a:r>
            <a:r>
              <a:rPr lang="zh-TW" altLang="en-US" dirty="0"/>
              <a:t>垂直</a:t>
            </a:r>
            <a:r>
              <a:rPr lang="en-US" altLang="zh-TW" dirty="0"/>
              <a:t>)</a:t>
            </a:r>
            <a:r>
              <a:rPr lang="zh-TW" altLang="en-US" dirty="0" smtClean="0"/>
              <a:t>切割資料庫</a:t>
            </a:r>
            <a:r>
              <a:rPr lang="en-US" altLang="zh-TW" dirty="0" smtClean="0"/>
              <a:t>? </a:t>
            </a:r>
            <a:endParaRPr lang="en-US" dirty="0"/>
          </a:p>
        </p:txBody>
      </p:sp>
    </p:spTree>
    <p:extLst>
      <p:ext uri="{BB962C8B-B14F-4D97-AF65-F5344CB8AC3E}">
        <p14:creationId xmlns:p14="http://schemas.microsoft.com/office/powerpoint/2010/main" val="3443769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透過事件驅動處理訂單</a:t>
            </a:r>
            <a:endParaRPr lang="zh-TW" altLang="en-US" dirty="0"/>
          </a:p>
        </p:txBody>
      </p:sp>
      <p:pic>
        <p:nvPicPr>
          <p:cNvPr id="8194" name="Picture 2" descr="Each service in a microservices architecture maintains a private database t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122" y="992633"/>
            <a:ext cx="8335078" cy="4812118"/>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0" y="5930693"/>
            <a:ext cx="6036011" cy="507831"/>
          </a:xfrm>
          <a:prstGeom prst="rect">
            <a:avLst/>
          </a:prstGeom>
          <a:noFill/>
        </p:spPr>
        <p:txBody>
          <a:bodyPr wrap="none" rtlCol="0">
            <a:spAutoFit/>
          </a:bodyPr>
          <a:lstStyle/>
          <a:p>
            <a:r>
              <a:rPr lang="en-US" altLang="zh-TW" sz="1350" dirty="0">
                <a:solidFill>
                  <a:srgbClr val="342F31"/>
                </a:solidFill>
                <a:hlinkClick r:id="rId3"/>
              </a:rPr>
              <a:t>https://www.nginx.com/blog/event-driven-data-management-microservices</a:t>
            </a:r>
            <a:r>
              <a:rPr lang="en-US" altLang="zh-TW" sz="1350" dirty="0" smtClean="0">
                <a:solidFill>
                  <a:srgbClr val="342F31"/>
                </a:solidFill>
                <a:hlinkClick r:id="rId3"/>
              </a:rPr>
              <a:t>/</a:t>
            </a:r>
            <a:endParaRPr lang="en-US" altLang="zh-TW" sz="1350" dirty="0" smtClean="0">
              <a:solidFill>
                <a:srgbClr val="342F31"/>
              </a:solidFill>
            </a:endParaRPr>
          </a:p>
          <a:p>
            <a:endParaRPr lang="zh-TW" altLang="en-US" sz="1350" dirty="0">
              <a:solidFill>
                <a:srgbClr val="342F31"/>
              </a:solidFill>
            </a:endParaRPr>
          </a:p>
        </p:txBody>
      </p:sp>
    </p:spTree>
    <p:extLst>
      <p:ext uri="{BB962C8B-B14F-4D97-AF65-F5344CB8AC3E}">
        <p14:creationId xmlns:p14="http://schemas.microsoft.com/office/powerpoint/2010/main" val="2686564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n step 1 of a credit check in a microservices architecture, the Order Service publishes an 'Order Created' ev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06" y="47080"/>
            <a:ext cx="9028506" cy="616948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群組 9"/>
          <p:cNvGrpSpPr/>
          <p:nvPr/>
        </p:nvGrpSpPr>
        <p:grpSpPr>
          <a:xfrm>
            <a:off x="5920740" y="3444240"/>
            <a:ext cx="2308860" cy="2759394"/>
            <a:chOff x="2529840" y="-2839788"/>
            <a:chExt cx="3078480" cy="3679192"/>
          </a:xfrm>
        </p:grpSpPr>
        <p:sp>
          <p:nvSpPr>
            <p:cNvPr id="6" name="矩形 5"/>
            <p:cNvSpPr/>
            <p:nvPr/>
          </p:nvSpPr>
          <p:spPr bwMode="auto">
            <a:xfrm>
              <a:off x="2773680" y="-2839788"/>
              <a:ext cx="2834640" cy="3388428"/>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橢圓 4"/>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825" dirty="0">
                <a:gradFill>
                  <a:gsLst>
                    <a:gs pos="0">
                      <a:srgbClr val="FFFFFF"/>
                    </a:gs>
                    <a:gs pos="100000">
                      <a:srgbClr val="FFFFFF"/>
                    </a:gs>
                  </a:gsLst>
                  <a:lin ang="5400000" scaled="0"/>
                </a:gradFill>
                <a:ea typeface="Segoe UI" pitchFamily="34" charset="0"/>
                <a:cs typeface="Segoe UI" pitchFamily="34" charset="0"/>
              </a:endParaRPr>
            </a:p>
          </p:txBody>
        </p:sp>
        <p:sp>
          <p:nvSpPr>
            <p:cNvPr id="9" name="文字方塊 8"/>
            <p:cNvSpPr txBox="1"/>
            <p:nvPr/>
          </p:nvSpPr>
          <p:spPr>
            <a:xfrm>
              <a:off x="2529840" y="294640"/>
              <a:ext cx="501847" cy="544764"/>
            </a:xfrm>
            <a:prstGeom prst="rect">
              <a:avLst/>
            </a:prstGeom>
            <a:noFill/>
          </p:spPr>
          <p:txBody>
            <a:bodyPr wrap="none" lIns="137160" tIns="109728" rIns="137160" bIns="109728" rtlCol="0">
              <a:spAutoFit/>
            </a:bodyPr>
            <a:lstStyle/>
            <a:p>
              <a:pPr>
                <a:lnSpc>
                  <a:spcPct val="90000"/>
                </a:lnSpc>
                <a:spcAft>
                  <a:spcPts val="450"/>
                </a:spcAft>
              </a:pPr>
              <a:r>
                <a:rPr lang="en-US" sz="1350" b="1" dirty="0">
                  <a:solidFill>
                    <a:schemeClr val="bg1"/>
                  </a:solidFill>
                </a:rPr>
                <a:t>1</a:t>
              </a:r>
            </a:p>
          </p:txBody>
        </p:sp>
      </p:grpSp>
      <p:grpSp>
        <p:nvGrpSpPr>
          <p:cNvPr id="12" name="群組 11"/>
          <p:cNvGrpSpPr/>
          <p:nvPr/>
        </p:nvGrpSpPr>
        <p:grpSpPr>
          <a:xfrm>
            <a:off x="1691640" y="217537"/>
            <a:ext cx="789940" cy="626646"/>
            <a:chOff x="2529840" y="3876"/>
            <a:chExt cx="1053254" cy="835528"/>
          </a:xfrm>
        </p:grpSpPr>
        <p:sp>
          <p:nvSpPr>
            <p:cNvPr id="13" name="矩形 12"/>
            <p:cNvSpPr/>
            <p:nvPr/>
          </p:nvSpPr>
          <p:spPr bwMode="auto">
            <a:xfrm>
              <a:off x="2773679" y="3876"/>
              <a:ext cx="809415" cy="544764"/>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橢圓 13"/>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825" dirty="0">
                <a:gradFill>
                  <a:gsLst>
                    <a:gs pos="0">
                      <a:srgbClr val="FFFFFF"/>
                    </a:gs>
                    <a:gs pos="100000">
                      <a:srgbClr val="FFFFFF"/>
                    </a:gs>
                  </a:gsLst>
                  <a:lin ang="5400000" scaled="0"/>
                </a:gradFill>
                <a:ea typeface="Segoe UI" pitchFamily="34" charset="0"/>
                <a:cs typeface="Segoe UI" pitchFamily="34" charset="0"/>
              </a:endParaRPr>
            </a:p>
          </p:txBody>
        </p:sp>
        <p:sp>
          <p:nvSpPr>
            <p:cNvPr id="15" name="文字方塊 14"/>
            <p:cNvSpPr txBox="1"/>
            <p:nvPr/>
          </p:nvSpPr>
          <p:spPr>
            <a:xfrm>
              <a:off x="2529840" y="294640"/>
              <a:ext cx="501847" cy="544764"/>
            </a:xfrm>
            <a:prstGeom prst="rect">
              <a:avLst/>
            </a:prstGeom>
            <a:noFill/>
          </p:spPr>
          <p:txBody>
            <a:bodyPr wrap="none" lIns="137160" tIns="109728" rIns="137160" bIns="109728" rtlCol="0">
              <a:spAutoFit/>
            </a:bodyPr>
            <a:lstStyle/>
            <a:p>
              <a:pPr>
                <a:lnSpc>
                  <a:spcPct val="90000"/>
                </a:lnSpc>
                <a:spcAft>
                  <a:spcPts val="450"/>
                </a:spcAft>
              </a:pPr>
              <a:r>
                <a:rPr lang="en-US" sz="1350" b="1" dirty="0">
                  <a:solidFill>
                    <a:schemeClr val="bg1"/>
                  </a:solidFill>
                </a:rPr>
                <a:t>2</a:t>
              </a:r>
            </a:p>
          </p:txBody>
        </p:sp>
      </p:grpSp>
      <p:grpSp>
        <p:nvGrpSpPr>
          <p:cNvPr id="16" name="群組 15"/>
          <p:cNvGrpSpPr/>
          <p:nvPr/>
        </p:nvGrpSpPr>
        <p:grpSpPr>
          <a:xfrm>
            <a:off x="332740" y="3964763"/>
            <a:ext cx="2860040" cy="672458"/>
            <a:chOff x="2529840" y="-57207"/>
            <a:chExt cx="3813387" cy="896611"/>
          </a:xfrm>
        </p:grpSpPr>
        <p:sp>
          <p:nvSpPr>
            <p:cNvPr id="17" name="矩形 16"/>
            <p:cNvSpPr/>
            <p:nvPr/>
          </p:nvSpPr>
          <p:spPr bwMode="auto">
            <a:xfrm>
              <a:off x="2773680" y="-57207"/>
              <a:ext cx="3569547" cy="605847"/>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橢圓 17"/>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825" dirty="0">
                <a:gradFill>
                  <a:gsLst>
                    <a:gs pos="0">
                      <a:srgbClr val="FFFFFF"/>
                    </a:gs>
                    <a:gs pos="100000">
                      <a:srgbClr val="FFFFFF"/>
                    </a:gs>
                  </a:gsLst>
                  <a:lin ang="5400000" scaled="0"/>
                </a:gradFill>
                <a:ea typeface="Segoe UI" pitchFamily="34" charset="0"/>
                <a:cs typeface="Segoe UI" pitchFamily="34" charset="0"/>
              </a:endParaRPr>
            </a:p>
          </p:txBody>
        </p:sp>
        <p:sp>
          <p:nvSpPr>
            <p:cNvPr id="19" name="文字方塊 18"/>
            <p:cNvSpPr txBox="1"/>
            <p:nvPr/>
          </p:nvSpPr>
          <p:spPr>
            <a:xfrm>
              <a:off x="2529840" y="294640"/>
              <a:ext cx="501847" cy="544764"/>
            </a:xfrm>
            <a:prstGeom prst="rect">
              <a:avLst/>
            </a:prstGeom>
            <a:noFill/>
          </p:spPr>
          <p:txBody>
            <a:bodyPr wrap="none" lIns="137160" tIns="109728" rIns="137160" bIns="109728" rtlCol="0">
              <a:spAutoFit/>
            </a:bodyPr>
            <a:lstStyle/>
            <a:p>
              <a:pPr>
                <a:lnSpc>
                  <a:spcPct val="90000"/>
                </a:lnSpc>
                <a:spcAft>
                  <a:spcPts val="450"/>
                </a:spcAft>
              </a:pPr>
              <a:r>
                <a:rPr lang="en-US" sz="1350" b="1" dirty="0">
                  <a:solidFill>
                    <a:schemeClr val="bg1"/>
                  </a:solidFill>
                </a:rPr>
                <a:t>3</a:t>
              </a:r>
            </a:p>
          </p:txBody>
        </p:sp>
      </p:grpSp>
      <p:grpSp>
        <p:nvGrpSpPr>
          <p:cNvPr id="20" name="群組 19"/>
          <p:cNvGrpSpPr/>
          <p:nvPr/>
        </p:nvGrpSpPr>
        <p:grpSpPr>
          <a:xfrm>
            <a:off x="2301240" y="1583562"/>
            <a:ext cx="1150620" cy="626646"/>
            <a:chOff x="2529840" y="3876"/>
            <a:chExt cx="1534160" cy="835528"/>
          </a:xfrm>
        </p:grpSpPr>
        <p:sp>
          <p:nvSpPr>
            <p:cNvPr id="21" name="矩形 20"/>
            <p:cNvSpPr/>
            <p:nvPr/>
          </p:nvSpPr>
          <p:spPr bwMode="auto">
            <a:xfrm>
              <a:off x="2773680" y="3876"/>
              <a:ext cx="1290320" cy="544764"/>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橢圓 21"/>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825" dirty="0">
                <a:gradFill>
                  <a:gsLst>
                    <a:gs pos="0">
                      <a:srgbClr val="FFFFFF"/>
                    </a:gs>
                    <a:gs pos="100000">
                      <a:srgbClr val="FFFFFF"/>
                    </a:gs>
                  </a:gsLst>
                  <a:lin ang="5400000" scaled="0"/>
                </a:gradFill>
                <a:ea typeface="Segoe UI" pitchFamily="34" charset="0"/>
                <a:cs typeface="Segoe UI" pitchFamily="34" charset="0"/>
              </a:endParaRPr>
            </a:p>
          </p:txBody>
        </p:sp>
        <p:sp>
          <p:nvSpPr>
            <p:cNvPr id="23" name="文字方塊 22"/>
            <p:cNvSpPr txBox="1"/>
            <p:nvPr/>
          </p:nvSpPr>
          <p:spPr>
            <a:xfrm>
              <a:off x="2529840" y="294640"/>
              <a:ext cx="501847" cy="544764"/>
            </a:xfrm>
            <a:prstGeom prst="rect">
              <a:avLst/>
            </a:prstGeom>
            <a:noFill/>
          </p:spPr>
          <p:txBody>
            <a:bodyPr wrap="none" lIns="137160" tIns="109728" rIns="137160" bIns="109728" rtlCol="0">
              <a:spAutoFit/>
            </a:bodyPr>
            <a:lstStyle/>
            <a:p>
              <a:pPr>
                <a:lnSpc>
                  <a:spcPct val="90000"/>
                </a:lnSpc>
                <a:spcAft>
                  <a:spcPts val="450"/>
                </a:spcAft>
              </a:pPr>
              <a:r>
                <a:rPr lang="en-US" sz="1350" b="1" dirty="0">
                  <a:solidFill>
                    <a:schemeClr val="bg1"/>
                  </a:solidFill>
                </a:rPr>
                <a:t>4</a:t>
              </a:r>
            </a:p>
          </p:txBody>
        </p:sp>
      </p:grpSp>
    </p:spTree>
    <p:extLst>
      <p:ext uri="{BB962C8B-B14F-4D97-AF65-F5344CB8AC3E}">
        <p14:creationId xmlns:p14="http://schemas.microsoft.com/office/powerpoint/2010/main" val="18438307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n a microservices architecture, the second step in a credit check is for the Customer Service to generate a 'Credit Reserved' ev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632" y="596936"/>
            <a:ext cx="9471004" cy="557526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群組 7"/>
          <p:cNvGrpSpPr/>
          <p:nvPr/>
        </p:nvGrpSpPr>
        <p:grpSpPr>
          <a:xfrm>
            <a:off x="5044440" y="1021080"/>
            <a:ext cx="1935480" cy="711567"/>
            <a:chOff x="2529840" y="-109352"/>
            <a:chExt cx="2580640" cy="948756"/>
          </a:xfrm>
        </p:grpSpPr>
        <p:sp>
          <p:nvSpPr>
            <p:cNvPr id="9" name="矩形 8"/>
            <p:cNvSpPr/>
            <p:nvPr/>
          </p:nvSpPr>
          <p:spPr bwMode="auto">
            <a:xfrm>
              <a:off x="2773680" y="-109352"/>
              <a:ext cx="2336800" cy="65799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橢圓 9"/>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825" dirty="0">
                <a:gradFill>
                  <a:gsLst>
                    <a:gs pos="0">
                      <a:srgbClr val="FFFFFF"/>
                    </a:gs>
                    <a:gs pos="100000">
                      <a:srgbClr val="FFFFFF"/>
                    </a:gs>
                  </a:gsLst>
                  <a:lin ang="5400000" scaled="0"/>
                </a:gradFill>
                <a:ea typeface="Segoe UI" pitchFamily="34" charset="0"/>
                <a:cs typeface="Segoe UI" pitchFamily="34" charset="0"/>
              </a:endParaRPr>
            </a:p>
          </p:txBody>
        </p:sp>
        <p:sp>
          <p:nvSpPr>
            <p:cNvPr id="11" name="文字方塊 10"/>
            <p:cNvSpPr txBox="1"/>
            <p:nvPr/>
          </p:nvSpPr>
          <p:spPr>
            <a:xfrm>
              <a:off x="2529840" y="294640"/>
              <a:ext cx="501847" cy="544764"/>
            </a:xfrm>
            <a:prstGeom prst="rect">
              <a:avLst/>
            </a:prstGeom>
            <a:noFill/>
          </p:spPr>
          <p:txBody>
            <a:bodyPr wrap="none" lIns="137160" tIns="109728" rIns="137160" bIns="109728" rtlCol="0">
              <a:spAutoFit/>
            </a:bodyPr>
            <a:lstStyle/>
            <a:p>
              <a:pPr>
                <a:lnSpc>
                  <a:spcPct val="90000"/>
                </a:lnSpc>
                <a:spcAft>
                  <a:spcPts val="450"/>
                </a:spcAft>
              </a:pPr>
              <a:r>
                <a:rPr lang="en-US" sz="1350" b="1" dirty="0">
                  <a:solidFill>
                    <a:schemeClr val="bg1"/>
                  </a:solidFill>
                </a:rPr>
                <a:t>5</a:t>
              </a:r>
            </a:p>
          </p:txBody>
        </p:sp>
      </p:grpSp>
      <p:grpSp>
        <p:nvGrpSpPr>
          <p:cNvPr id="12" name="群組 11"/>
          <p:cNvGrpSpPr/>
          <p:nvPr/>
        </p:nvGrpSpPr>
        <p:grpSpPr>
          <a:xfrm>
            <a:off x="6118055" y="5159643"/>
            <a:ext cx="2553504" cy="685800"/>
            <a:chOff x="2529840" y="-74996"/>
            <a:chExt cx="3404672" cy="914400"/>
          </a:xfrm>
        </p:grpSpPr>
        <p:sp>
          <p:nvSpPr>
            <p:cNvPr id="13" name="矩形 12"/>
            <p:cNvSpPr/>
            <p:nvPr/>
          </p:nvSpPr>
          <p:spPr bwMode="auto">
            <a:xfrm>
              <a:off x="2773679" y="-74996"/>
              <a:ext cx="3160833" cy="62363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橢圓 13"/>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825" dirty="0">
                <a:gradFill>
                  <a:gsLst>
                    <a:gs pos="0">
                      <a:srgbClr val="FFFFFF"/>
                    </a:gs>
                    <a:gs pos="100000">
                      <a:srgbClr val="FFFFFF"/>
                    </a:gs>
                  </a:gsLst>
                  <a:lin ang="5400000" scaled="0"/>
                </a:gradFill>
                <a:ea typeface="Segoe UI" pitchFamily="34" charset="0"/>
                <a:cs typeface="Segoe UI" pitchFamily="34" charset="0"/>
              </a:endParaRPr>
            </a:p>
          </p:txBody>
        </p:sp>
        <p:sp>
          <p:nvSpPr>
            <p:cNvPr id="15" name="文字方塊 14"/>
            <p:cNvSpPr txBox="1"/>
            <p:nvPr/>
          </p:nvSpPr>
          <p:spPr>
            <a:xfrm>
              <a:off x="2529840" y="294640"/>
              <a:ext cx="501847" cy="544764"/>
            </a:xfrm>
            <a:prstGeom prst="rect">
              <a:avLst/>
            </a:prstGeom>
            <a:noFill/>
          </p:spPr>
          <p:txBody>
            <a:bodyPr wrap="none" lIns="137160" tIns="109728" rIns="137160" bIns="109728" rtlCol="0">
              <a:spAutoFit/>
            </a:bodyPr>
            <a:lstStyle/>
            <a:p>
              <a:pPr>
                <a:lnSpc>
                  <a:spcPct val="90000"/>
                </a:lnSpc>
                <a:spcAft>
                  <a:spcPts val="450"/>
                </a:spcAft>
              </a:pPr>
              <a:r>
                <a:rPr lang="en-US" sz="1350" b="1" dirty="0">
                  <a:solidFill>
                    <a:schemeClr val="bg1"/>
                  </a:solidFill>
                </a:rPr>
                <a:t>6</a:t>
              </a:r>
            </a:p>
          </p:txBody>
        </p:sp>
      </p:grpSp>
      <p:grpSp>
        <p:nvGrpSpPr>
          <p:cNvPr id="16" name="群組 15"/>
          <p:cNvGrpSpPr/>
          <p:nvPr/>
        </p:nvGrpSpPr>
        <p:grpSpPr>
          <a:xfrm>
            <a:off x="5062685" y="1644114"/>
            <a:ext cx="1927860" cy="706084"/>
            <a:chOff x="2529840" y="-102041"/>
            <a:chExt cx="2570480" cy="941445"/>
          </a:xfrm>
        </p:grpSpPr>
        <p:sp>
          <p:nvSpPr>
            <p:cNvPr id="17" name="矩形 16"/>
            <p:cNvSpPr/>
            <p:nvPr/>
          </p:nvSpPr>
          <p:spPr bwMode="auto">
            <a:xfrm>
              <a:off x="2773680" y="-102041"/>
              <a:ext cx="2326640" cy="650681"/>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橢圓 17"/>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825" dirty="0">
                <a:gradFill>
                  <a:gsLst>
                    <a:gs pos="0">
                      <a:srgbClr val="FFFFFF"/>
                    </a:gs>
                    <a:gs pos="100000">
                      <a:srgbClr val="FFFFFF"/>
                    </a:gs>
                  </a:gsLst>
                  <a:lin ang="5400000" scaled="0"/>
                </a:gradFill>
                <a:ea typeface="Segoe UI" pitchFamily="34" charset="0"/>
                <a:cs typeface="Segoe UI" pitchFamily="34" charset="0"/>
              </a:endParaRPr>
            </a:p>
          </p:txBody>
        </p:sp>
        <p:sp>
          <p:nvSpPr>
            <p:cNvPr id="19" name="文字方塊 18"/>
            <p:cNvSpPr txBox="1"/>
            <p:nvPr/>
          </p:nvSpPr>
          <p:spPr>
            <a:xfrm>
              <a:off x="2529840" y="294640"/>
              <a:ext cx="501847" cy="544764"/>
            </a:xfrm>
            <a:prstGeom prst="rect">
              <a:avLst/>
            </a:prstGeom>
            <a:noFill/>
          </p:spPr>
          <p:txBody>
            <a:bodyPr wrap="none" lIns="137160" tIns="109728" rIns="137160" bIns="109728" rtlCol="0">
              <a:spAutoFit/>
            </a:bodyPr>
            <a:lstStyle/>
            <a:p>
              <a:pPr>
                <a:lnSpc>
                  <a:spcPct val="90000"/>
                </a:lnSpc>
                <a:spcAft>
                  <a:spcPts val="450"/>
                </a:spcAft>
              </a:pPr>
              <a:r>
                <a:rPr lang="en-US" sz="1350" b="1" dirty="0">
                  <a:solidFill>
                    <a:schemeClr val="bg1"/>
                  </a:solidFill>
                </a:rPr>
                <a:t>7</a:t>
              </a:r>
            </a:p>
          </p:txBody>
        </p:sp>
      </p:grpSp>
    </p:spTree>
    <p:extLst>
      <p:ext uri="{BB962C8B-B14F-4D97-AF65-F5344CB8AC3E}">
        <p14:creationId xmlns:p14="http://schemas.microsoft.com/office/powerpoint/2010/main" val="12687880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In a microservices architecture, the third step in a credit check is for the Order Service to set the order status to 'Op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425685"/>
            <a:ext cx="8873438" cy="548378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群組 7"/>
          <p:cNvGrpSpPr/>
          <p:nvPr/>
        </p:nvGrpSpPr>
        <p:grpSpPr>
          <a:xfrm>
            <a:off x="2388108" y="1249680"/>
            <a:ext cx="1338072" cy="686703"/>
            <a:chOff x="2529840" y="-76200"/>
            <a:chExt cx="1784096" cy="915604"/>
          </a:xfrm>
        </p:grpSpPr>
        <p:sp>
          <p:nvSpPr>
            <p:cNvPr id="9" name="矩形 8"/>
            <p:cNvSpPr/>
            <p:nvPr/>
          </p:nvSpPr>
          <p:spPr bwMode="auto">
            <a:xfrm>
              <a:off x="2773680" y="-76200"/>
              <a:ext cx="1540256" cy="62484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橢圓 9"/>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825" dirty="0">
                <a:gradFill>
                  <a:gsLst>
                    <a:gs pos="0">
                      <a:srgbClr val="FFFFFF"/>
                    </a:gs>
                    <a:gs pos="100000">
                      <a:srgbClr val="FFFFFF"/>
                    </a:gs>
                  </a:gsLst>
                  <a:lin ang="5400000" scaled="0"/>
                </a:gradFill>
                <a:ea typeface="Segoe UI" pitchFamily="34" charset="0"/>
                <a:cs typeface="Segoe UI" pitchFamily="34" charset="0"/>
              </a:endParaRPr>
            </a:p>
          </p:txBody>
        </p:sp>
        <p:sp>
          <p:nvSpPr>
            <p:cNvPr id="11" name="文字方塊 10"/>
            <p:cNvSpPr txBox="1"/>
            <p:nvPr/>
          </p:nvSpPr>
          <p:spPr>
            <a:xfrm>
              <a:off x="2529840" y="294640"/>
              <a:ext cx="501847" cy="544764"/>
            </a:xfrm>
            <a:prstGeom prst="rect">
              <a:avLst/>
            </a:prstGeom>
            <a:noFill/>
          </p:spPr>
          <p:txBody>
            <a:bodyPr wrap="none" lIns="137160" tIns="109728" rIns="137160" bIns="109728" rtlCol="0">
              <a:spAutoFit/>
            </a:bodyPr>
            <a:lstStyle/>
            <a:p>
              <a:pPr>
                <a:lnSpc>
                  <a:spcPct val="90000"/>
                </a:lnSpc>
                <a:spcAft>
                  <a:spcPts val="450"/>
                </a:spcAft>
              </a:pPr>
              <a:r>
                <a:rPr lang="en-US" sz="1350" b="1" dirty="0" smtClean="0">
                  <a:solidFill>
                    <a:schemeClr val="bg1"/>
                  </a:solidFill>
                </a:rPr>
                <a:t>8</a:t>
              </a:r>
              <a:endParaRPr lang="en-US" sz="1350" b="1" dirty="0">
                <a:solidFill>
                  <a:schemeClr val="bg1"/>
                </a:solidFill>
              </a:endParaRPr>
            </a:p>
          </p:txBody>
        </p:sp>
      </p:grpSp>
      <p:grpSp>
        <p:nvGrpSpPr>
          <p:cNvPr id="14" name="群組 13"/>
          <p:cNvGrpSpPr/>
          <p:nvPr/>
        </p:nvGrpSpPr>
        <p:grpSpPr>
          <a:xfrm>
            <a:off x="394716" y="3634740"/>
            <a:ext cx="2950464" cy="625823"/>
            <a:chOff x="2529840" y="4973"/>
            <a:chExt cx="3933952" cy="834431"/>
          </a:xfrm>
        </p:grpSpPr>
        <p:sp>
          <p:nvSpPr>
            <p:cNvPr id="15" name="矩形 14"/>
            <p:cNvSpPr/>
            <p:nvPr/>
          </p:nvSpPr>
          <p:spPr bwMode="auto">
            <a:xfrm>
              <a:off x="2773680" y="4973"/>
              <a:ext cx="3690112" cy="614787"/>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橢圓 15"/>
            <p:cNvSpPr/>
            <p:nvPr/>
          </p:nvSpPr>
          <p:spPr bwMode="auto">
            <a:xfrm>
              <a:off x="2590800" y="360680"/>
              <a:ext cx="365760" cy="360680"/>
            </a:xfrm>
            <a:prstGeom prst="ellipse">
              <a:avLst/>
            </a:prstGeom>
            <a:solidFill>
              <a:srgbClr val="FF0000"/>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825" dirty="0">
                <a:gradFill>
                  <a:gsLst>
                    <a:gs pos="0">
                      <a:srgbClr val="FFFFFF"/>
                    </a:gs>
                    <a:gs pos="100000">
                      <a:srgbClr val="FFFFFF"/>
                    </a:gs>
                  </a:gsLst>
                  <a:lin ang="5400000" scaled="0"/>
                </a:gradFill>
                <a:ea typeface="Segoe UI" pitchFamily="34" charset="0"/>
                <a:cs typeface="Segoe UI" pitchFamily="34" charset="0"/>
              </a:endParaRPr>
            </a:p>
          </p:txBody>
        </p:sp>
        <p:sp>
          <p:nvSpPr>
            <p:cNvPr id="17" name="文字方塊 16"/>
            <p:cNvSpPr txBox="1"/>
            <p:nvPr/>
          </p:nvSpPr>
          <p:spPr>
            <a:xfrm>
              <a:off x="2529840" y="294640"/>
              <a:ext cx="501847" cy="544764"/>
            </a:xfrm>
            <a:prstGeom prst="rect">
              <a:avLst/>
            </a:prstGeom>
            <a:noFill/>
          </p:spPr>
          <p:txBody>
            <a:bodyPr wrap="none" lIns="137160" tIns="109728" rIns="137160" bIns="109728" rtlCol="0">
              <a:spAutoFit/>
            </a:bodyPr>
            <a:lstStyle/>
            <a:p>
              <a:pPr>
                <a:lnSpc>
                  <a:spcPct val="90000"/>
                </a:lnSpc>
                <a:spcAft>
                  <a:spcPts val="450"/>
                </a:spcAft>
              </a:pPr>
              <a:r>
                <a:rPr lang="en-US" sz="1350" b="1" dirty="0">
                  <a:solidFill>
                    <a:schemeClr val="bg1"/>
                  </a:solidFill>
                </a:rPr>
                <a:t>9</a:t>
              </a:r>
            </a:p>
          </p:txBody>
        </p:sp>
      </p:grpSp>
    </p:spTree>
    <p:extLst>
      <p:ext uri="{BB962C8B-B14F-4D97-AF65-F5344CB8AC3E}">
        <p14:creationId xmlns:p14="http://schemas.microsoft.com/office/powerpoint/2010/main" val="35995180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426035" y="2420379"/>
            <a:ext cx="8516036" cy="1162178"/>
          </a:xfrm>
        </p:spPr>
        <p:txBody>
          <a:bodyPr/>
          <a:lstStyle/>
          <a:p>
            <a:r>
              <a:rPr lang="zh-TW" altLang="en-US" dirty="0" smtClean="0"/>
              <a:t>進階技巧</a:t>
            </a:r>
            <a:endParaRPr lang="en-US" dirty="0"/>
          </a:p>
        </p:txBody>
      </p:sp>
    </p:spTree>
    <p:extLst>
      <p:ext uri="{BB962C8B-B14F-4D97-AF65-F5344CB8AC3E}">
        <p14:creationId xmlns:p14="http://schemas.microsoft.com/office/powerpoint/2010/main" val="3816011843"/>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 a microservices architecture, a service can subscribe to event notifications published by other services as triggers for a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1" y="108743"/>
            <a:ext cx="9443562" cy="5823532"/>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5029201" y="3407569"/>
            <a:ext cx="4295022" cy="1097736"/>
          </a:xfrm>
          <a:prstGeom prst="rect">
            <a:avLst/>
          </a:prstGeom>
          <a:noFill/>
        </p:spPr>
        <p:txBody>
          <a:bodyPr wrap="none" lIns="137160" tIns="109728" rIns="137160" bIns="109728" rtlCol="0">
            <a:spAutoFit/>
          </a:bodyPr>
          <a:lstStyle/>
          <a:p>
            <a:pPr>
              <a:lnSpc>
                <a:spcPct val="90000"/>
              </a:lnSpc>
              <a:spcAft>
                <a:spcPts val="450"/>
              </a:spcAft>
            </a:pPr>
            <a:r>
              <a:rPr lang="zh-TW" altLang="en-US" dirty="0">
                <a:gradFill>
                  <a:gsLst>
                    <a:gs pos="2917">
                      <a:schemeClr val="tx1"/>
                    </a:gs>
                    <a:gs pos="30000">
                      <a:schemeClr val="tx1"/>
                    </a:gs>
                  </a:gsLst>
                  <a:lin ang="5400000" scaled="0"/>
                </a:gradFill>
              </a:rPr>
              <a:t>使用 </a:t>
            </a:r>
            <a:r>
              <a:rPr lang="en-US" altLang="zh-TW" dirty="0">
                <a:gradFill>
                  <a:gsLst>
                    <a:gs pos="2917">
                      <a:schemeClr val="tx1"/>
                    </a:gs>
                    <a:gs pos="30000">
                      <a:schemeClr val="tx1"/>
                    </a:gs>
                  </a:gsLst>
                  <a:lin ang="5400000" scaled="0"/>
                </a:gradFill>
              </a:rPr>
              <a:t>“CUSTOMER</a:t>
            </a:r>
            <a:r>
              <a:rPr lang="zh-TW" altLang="en-US" dirty="0">
                <a:gradFill>
                  <a:gsLst>
                    <a:gs pos="2917">
                      <a:schemeClr val="tx1"/>
                    </a:gs>
                    <a:gs pos="30000">
                      <a:schemeClr val="tx1"/>
                    </a:gs>
                  </a:gsLst>
                  <a:lin ang="5400000" scaled="0"/>
                </a:gradFill>
              </a:rPr>
              <a:t> </a:t>
            </a:r>
            <a:r>
              <a:rPr lang="en-US" altLang="zh-TW" dirty="0">
                <a:gradFill>
                  <a:gsLst>
                    <a:gs pos="2917">
                      <a:schemeClr val="tx1"/>
                    </a:gs>
                    <a:gs pos="30000">
                      <a:schemeClr val="tx1"/>
                    </a:gs>
                  </a:gsLst>
                  <a:lin ang="5400000" scaled="0"/>
                </a:gradFill>
              </a:rPr>
              <a:t>ORDER</a:t>
            </a:r>
            <a:r>
              <a:rPr lang="zh-TW" altLang="en-US" dirty="0">
                <a:gradFill>
                  <a:gsLst>
                    <a:gs pos="2917">
                      <a:schemeClr val="tx1"/>
                    </a:gs>
                    <a:gs pos="30000">
                      <a:schemeClr val="tx1"/>
                    </a:gs>
                  </a:gsLst>
                  <a:lin ang="5400000" scaled="0"/>
                </a:gradFill>
              </a:rPr>
              <a:t> </a:t>
            </a:r>
            <a:r>
              <a:rPr lang="en-US" altLang="zh-TW" dirty="0">
                <a:gradFill>
                  <a:gsLst>
                    <a:gs pos="2917">
                      <a:schemeClr val="tx1"/>
                    </a:gs>
                    <a:gs pos="30000">
                      <a:schemeClr val="tx1"/>
                    </a:gs>
                  </a:gsLst>
                  <a:lin ang="5400000" scaled="0"/>
                </a:gradFill>
              </a:rPr>
              <a:t>VIEW”</a:t>
            </a:r>
            <a:r>
              <a:rPr lang="zh-TW" altLang="en-US" dirty="0">
                <a:gradFill>
                  <a:gsLst>
                    <a:gs pos="2917">
                      <a:schemeClr val="tx1"/>
                    </a:gs>
                    <a:gs pos="30000">
                      <a:schemeClr val="tx1"/>
                    </a:gs>
                  </a:gsLst>
                  <a:lin ang="5400000" scaled="0"/>
                </a:gradFill>
              </a:rPr>
              <a:t> 服務，</a:t>
            </a:r>
            <a:endParaRPr lang="en-US" altLang="zh-TW" dirty="0">
              <a:gradFill>
                <a:gsLst>
                  <a:gs pos="2917">
                    <a:schemeClr val="tx1"/>
                  </a:gs>
                  <a:gs pos="30000">
                    <a:schemeClr val="tx1"/>
                  </a:gs>
                </a:gsLst>
                <a:lin ang="5400000" scaled="0"/>
              </a:gradFill>
            </a:endParaRPr>
          </a:p>
          <a:p>
            <a:pPr>
              <a:lnSpc>
                <a:spcPct val="90000"/>
              </a:lnSpc>
              <a:spcAft>
                <a:spcPts val="450"/>
              </a:spcAft>
            </a:pPr>
            <a:r>
              <a:rPr lang="zh-TW" altLang="en-US" dirty="0">
                <a:gradFill>
                  <a:gsLst>
                    <a:gs pos="2917">
                      <a:schemeClr val="tx1"/>
                    </a:gs>
                    <a:gs pos="30000">
                      <a:schemeClr val="tx1"/>
                    </a:gs>
                  </a:gsLst>
                  <a:lin ang="5400000" scaled="0"/>
                </a:gradFill>
              </a:rPr>
              <a:t>來集中維護 </a:t>
            </a:r>
            <a:r>
              <a:rPr lang="en-US" dirty="0">
                <a:gradFill>
                  <a:gsLst>
                    <a:gs pos="2917">
                      <a:schemeClr val="tx1"/>
                    </a:gs>
                    <a:gs pos="30000">
                      <a:schemeClr val="tx1"/>
                    </a:gs>
                  </a:gsLst>
                  <a:lin ang="5400000" scaled="0"/>
                </a:gradFill>
              </a:rPr>
              <a:t>“VIEW” </a:t>
            </a:r>
            <a:r>
              <a:rPr lang="zh-TW" altLang="en-US" dirty="0">
                <a:gradFill>
                  <a:gsLst>
                    <a:gs pos="2917">
                      <a:schemeClr val="tx1"/>
                    </a:gs>
                    <a:gs pos="30000">
                      <a:schemeClr val="tx1"/>
                    </a:gs>
                  </a:gsLst>
                  <a:lin ang="5400000" scaled="0"/>
                </a:gradFill>
              </a:rPr>
              <a:t>的共用資料的 </a:t>
            </a:r>
            <a:endParaRPr lang="en-US" altLang="zh-TW" dirty="0">
              <a:gradFill>
                <a:gsLst>
                  <a:gs pos="2917">
                    <a:schemeClr val="tx1"/>
                  </a:gs>
                  <a:gs pos="30000">
                    <a:schemeClr val="tx1"/>
                  </a:gs>
                </a:gsLst>
                <a:lin ang="5400000" scaled="0"/>
              </a:gradFill>
            </a:endParaRPr>
          </a:p>
          <a:p>
            <a:pPr>
              <a:lnSpc>
                <a:spcPct val="90000"/>
              </a:lnSpc>
              <a:spcAft>
                <a:spcPts val="450"/>
              </a:spcAft>
            </a:pPr>
            <a:r>
              <a:rPr lang="en-US" altLang="zh-TW" dirty="0">
                <a:gradFill>
                  <a:gsLst>
                    <a:gs pos="2917">
                      <a:schemeClr val="tx1"/>
                    </a:gs>
                    <a:gs pos="30000">
                      <a:schemeClr val="tx1"/>
                    </a:gs>
                  </a:gsLst>
                  <a:lin ang="5400000" scaled="0"/>
                </a:gradFill>
              </a:rPr>
              <a:t>update</a:t>
            </a:r>
            <a:r>
              <a:rPr lang="zh-TW" altLang="en-US" dirty="0">
                <a:gradFill>
                  <a:gsLst>
                    <a:gs pos="2917">
                      <a:schemeClr val="tx1"/>
                    </a:gs>
                    <a:gs pos="30000">
                      <a:schemeClr val="tx1"/>
                    </a:gs>
                  </a:gsLst>
                  <a:lin ang="5400000" scaled="0"/>
                </a:gradFill>
              </a:rPr>
              <a:t> </a:t>
            </a:r>
            <a:r>
              <a:rPr lang="en-US" altLang="zh-TW" dirty="0">
                <a:gradFill>
                  <a:gsLst>
                    <a:gs pos="2917">
                      <a:schemeClr val="tx1"/>
                    </a:gs>
                    <a:gs pos="30000">
                      <a:schemeClr val="tx1"/>
                    </a:gs>
                  </a:gsLst>
                  <a:lin ang="5400000" scaled="0"/>
                </a:gradFill>
              </a:rPr>
              <a:t>/</a:t>
            </a:r>
            <a:r>
              <a:rPr lang="zh-TW" altLang="en-US" dirty="0">
                <a:gradFill>
                  <a:gsLst>
                    <a:gs pos="2917">
                      <a:schemeClr val="tx1"/>
                    </a:gs>
                    <a:gs pos="30000">
                      <a:schemeClr val="tx1"/>
                    </a:gs>
                  </a:gsLst>
                  <a:lin ang="5400000" scaled="0"/>
                </a:gradFill>
              </a:rPr>
              <a:t> </a:t>
            </a:r>
            <a:r>
              <a:rPr lang="en-US" altLang="zh-TW" dirty="0">
                <a:gradFill>
                  <a:gsLst>
                    <a:gs pos="2917">
                      <a:schemeClr val="tx1"/>
                    </a:gs>
                    <a:gs pos="30000">
                      <a:schemeClr val="tx1"/>
                    </a:gs>
                  </a:gsLst>
                  <a:lin ang="5400000" scaled="0"/>
                </a:gradFill>
              </a:rPr>
              <a:t>query</a:t>
            </a:r>
            <a:endParaRPr lang="en-US" dirty="0">
              <a:gradFill>
                <a:gsLst>
                  <a:gs pos="2917">
                    <a:schemeClr val="tx1"/>
                  </a:gs>
                  <a:gs pos="30000">
                    <a:schemeClr val="tx1"/>
                  </a:gs>
                </a:gsLst>
                <a:lin ang="5400000" scaled="0"/>
              </a:gradFill>
            </a:endParaRPr>
          </a:p>
        </p:txBody>
      </p:sp>
      <p:sp>
        <p:nvSpPr>
          <p:cNvPr id="7" name="標題 6"/>
          <p:cNvSpPr>
            <a:spLocks noGrp="1"/>
          </p:cNvSpPr>
          <p:nvPr>
            <p:ph type="title"/>
          </p:nvPr>
        </p:nvSpPr>
        <p:spPr/>
        <p:txBody>
          <a:bodyPr/>
          <a:lstStyle/>
          <a:p>
            <a:endParaRPr lang="en-US"/>
          </a:p>
        </p:txBody>
      </p:sp>
    </p:spTree>
    <p:extLst>
      <p:ext uri="{BB962C8B-B14F-4D97-AF65-F5344CB8AC3E}">
        <p14:creationId xmlns:p14="http://schemas.microsoft.com/office/powerpoint/2010/main" val="767996024"/>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n a microservices architecture, achieve atomicity by using only local transactions to publish events"/>
          <p:cNvPicPr>
            <a:picLocks noChangeAspect="1" noChangeArrowheads="1"/>
          </p:cNvPicPr>
          <p:nvPr/>
        </p:nvPicPr>
        <p:blipFill rotWithShape="1">
          <a:blip r:embed="rId3">
            <a:extLst>
              <a:ext uri="{28A0092B-C50C-407E-A947-70E740481C1C}">
                <a14:useLocalDpi xmlns:a14="http://schemas.microsoft.com/office/drawing/2010/main" val="0"/>
              </a:ext>
            </a:extLst>
          </a:blip>
          <a:srcRect b="27529"/>
          <a:stretch/>
        </p:blipFill>
        <p:spPr bwMode="auto">
          <a:xfrm>
            <a:off x="284322" y="1514475"/>
            <a:ext cx="8552222" cy="3863340"/>
          </a:xfrm>
          <a:prstGeom prst="rect">
            <a:avLst/>
          </a:prstGeom>
          <a:noFill/>
          <a:extLst>
            <a:ext uri="{909E8E84-426E-40DD-AFC4-6F175D3DCCD1}">
              <a14:hiddenFill xmlns:a14="http://schemas.microsoft.com/office/drawing/2010/main">
                <a:solidFill>
                  <a:srgbClr val="FFFFFF"/>
                </a:solidFill>
              </a14:hiddenFill>
            </a:ext>
          </a:extLst>
        </p:spPr>
      </p:pic>
      <p:sp>
        <p:nvSpPr>
          <p:cNvPr id="6" name="圓角矩形 5"/>
          <p:cNvSpPr/>
          <p:nvPr/>
        </p:nvSpPr>
        <p:spPr bwMode="auto">
          <a:xfrm>
            <a:off x="435769" y="2887980"/>
            <a:ext cx="5907881" cy="2489835"/>
          </a:xfrm>
          <a:prstGeom prst="roundRect">
            <a:avLst>
              <a:gd name="adj" fmla="val 8633"/>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圓角矩形圖說文字 7"/>
          <p:cNvSpPr/>
          <p:nvPr/>
        </p:nvSpPr>
        <p:spPr bwMode="auto">
          <a:xfrm>
            <a:off x="6218497" y="4341972"/>
            <a:ext cx="2769494" cy="1274921"/>
          </a:xfrm>
          <a:prstGeom prst="wedgeRoundRectCallout">
            <a:avLst>
              <a:gd name="adj1" fmla="val -55579"/>
              <a:gd name="adj2" fmla="val -30603"/>
              <a:gd name="adj3" fmla="val 16667"/>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zh-TW" altLang="en-US" dirty="0">
                <a:solidFill>
                  <a:schemeClr val="tx1"/>
                </a:solidFill>
                <a:ea typeface="Segoe UI" pitchFamily="34" charset="0"/>
                <a:cs typeface="Segoe UI" pitchFamily="34" charset="0"/>
              </a:rPr>
              <a:t>藉由 </a:t>
            </a:r>
            <a:r>
              <a:rPr lang="en-US" altLang="zh-TW" dirty="0">
                <a:solidFill>
                  <a:schemeClr val="tx1"/>
                </a:solidFill>
                <a:ea typeface="Segoe UI" pitchFamily="34" charset="0"/>
                <a:cs typeface="Segoe UI" pitchFamily="34" charset="0"/>
              </a:rPr>
              <a:t>local transaction, </a:t>
            </a:r>
            <a:r>
              <a:rPr lang="zh-TW" altLang="en-US" dirty="0">
                <a:solidFill>
                  <a:schemeClr val="tx1"/>
                </a:solidFill>
                <a:ea typeface="Segoe UI" pitchFamily="34" charset="0"/>
                <a:cs typeface="Segoe UI" pitchFamily="34" charset="0"/>
              </a:rPr>
              <a:t>來確保 </a:t>
            </a:r>
            <a:r>
              <a:rPr lang="en-US" altLang="zh-TW" dirty="0">
                <a:solidFill>
                  <a:schemeClr val="tx1"/>
                </a:solidFill>
                <a:ea typeface="Segoe UI" pitchFamily="34" charset="0"/>
                <a:cs typeface="Segoe UI" pitchFamily="34" charset="0"/>
              </a:rPr>
              <a:t>“</a:t>
            </a:r>
            <a:r>
              <a:rPr lang="zh-TW" altLang="en-US" dirty="0">
                <a:solidFill>
                  <a:schemeClr val="tx1"/>
                </a:solidFill>
                <a:ea typeface="Segoe UI" pitchFamily="34" charset="0"/>
                <a:cs typeface="Segoe UI" pitchFamily="34" charset="0"/>
              </a:rPr>
              <a:t>訂單的處理</a:t>
            </a:r>
            <a:r>
              <a:rPr lang="en-US" altLang="zh-TW" dirty="0">
                <a:solidFill>
                  <a:schemeClr val="tx1"/>
                </a:solidFill>
                <a:ea typeface="Segoe UI" pitchFamily="34" charset="0"/>
                <a:cs typeface="Segoe UI" pitchFamily="34" charset="0"/>
              </a:rPr>
              <a:t>”</a:t>
            </a:r>
            <a:r>
              <a:rPr lang="zh-TW" altLang="en-US" dirty="0">
                <a:solidFill>
                  <a:schemeClr val="tx1"/>
                </a:solidFill>
                <a:ea typeface="Segoe UI" pitchFamily="34" charset="0"/>
                <a:cs typeface="Segoe UI" pitchFamily="34" charset="0"/>
              </a:rPr>
              <a:t> 與 </a:t>
            </a:r>
            <a:r>
              <a:rPr lang="en-US" altLang="zh-TW" dirty="0">
                <a:solidFill>
                  <a:schemeClr val="tx1"/>
                </a:solidFill>
                <a:ea typeface="Segoe UI" pitchFamily="34" charset="0"/>
                <a:cs typeface="Segoe UI" pitchFamily="34" charset="0"/>
              </a:rPr>
              <a:t>”</a:t>
            </a:r>
            <a:r>
              <a:rPr lang="zh-TW" altLang="en-US" dirty="0">
                <a:solidFill>
                  <a:schemeClr val="tx1"/>
                </a:solidFill>
                <a:ea typeface="Segoe UI" pitchFamily="34" charset="0"/>
                <a:cs typeface="Segoe UI" pitchFamily="34" charset="0"/>
              </a:rPr>
              <a:t>事件的發布</a:t>
            </a:r>
            <a:r>
              <a:rPr lang="en-US" altLang="zh-TW" dirty="0">
                <a:solidFill>
                  <a:schemeClr val="tx1"/>
                </a:solidFill>
                <a:ea typeface="Segoe UI" pitchFamily="34" charset="0"/>
                <a:cs typeface="Segoe UI" pitchFamily="34" charset="0"/>
              </a:rPr>
              <a:t>”</a:t>
            </a:r>
            <a:r>
              <a:rPr lang="zh-TW" altLang="en-US" dirty="0">
                <a:solidFill>
                  <a:schemeClr val="tx1"/>
                </a:solidFill>
                <a:ea typeface="Segoe UI" pitchFamily="34" charset="0"/>
                <a:cs typeface="Segoe UI" pitchFamily="34" charset="0"/>
              </a:rPr>
              <a:t> 之間的一致性。</a:t>
            </a:r>
            <a:endParaRPr lang="en-US" dirty="0">
              <a:solidFill>
                <a:schemeClr val="tx1"/>
              </a:solidFill>
              <a:ea typeface="Segoe UI" pitchFamily="34" charset="0"/>
              <a:cs typeface="Segoe UI" pitchFamily="34" charset="0"/>
            </a:endParaRPr>
          </a:p>
        </p:txBody>
      </p:sp>
      <p:sp>
        <p:nvSpPr>
          <p:cNvPr id="10" name="標題 9"/>
          <p:cNvSpPr>
            <a:spLocks noGrp="1"/>
          </p:cNvSpPr>
          <p:nvPr>
            <p:ph type="title"/>
          </p:nvPr>
        </p:nvSpPr>
        <p:spPr/>
        <p:txBody>
          <a:bodyPr/>
          <a:lstStyle/>
          <a:p>
            <a:endParaRPr lang="en-US"/>
          </a:p>
        </p:txBody>
      </p:sp>
    </p:spTree>
    <p:extLst>
      <p:ext uri="{BB962C8B-B14F-4D97-AF65-F5344CB8AC3E}">
        <p14:creationId xmlns:p14="http://schemas.microsoft.com/office/powerpoint/2010/main" val="7990714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n a microservices architecture, achieve atomicity by mining the transaction log for events"/>
          <p:cNvPicPr>
            <a:picLocks noChangeAspect="1" noChangeArrowheads="1"/>
          </p:cNvPicPr>
          <p:nvPr/>
        </p:nvPicPr>
        <p:blipFill rotWithShape="1">
          <a:blip r:embed="rId3">
            <a:extLst>
              <a:ext uri="{28A0092B-C50C-407E-A947-70E740481C1C}">
                <a14:useLocalDpi xmlns:a14="http://schemas.microsoft.com/office/drawing/2010/main" val="0"/>
              </a:ext>
            </a:extLst>
          </a:blip>
          <a:srcRect b="25879"/>
          <a:stretch/>
        </p:blipFill>
        <p:spPr bwMode="auto">
          <a:xfrm>
            <a:off x="251461" y="1002164"/>
            <a:ext cx="8704422" cy="4830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7925736"/>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n a microservices architecture, achieve atomicity with event sourc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874" y="1693070"/>
            <a:ext cx="8701814" cy="3637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89755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微服務是什麼</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753220526"/>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26035" y="2420379"/>
            <a:ext cx="8516036" cy="2139688"/>
          </a:xfrm>
        </p:spPr>
        <p:txBody>
          <a:bodyPr/>
          <a:lstStyle/>
          <a:p>
            <a:r>
              <a:rPr lang="zh-TW" altLang="en-US" dirty="0" smtClean="0"/>
              <a:t>水平切割</a:t>
            </a:r>
            <a:r>
              <a:rPr lang="en-US" altLang="zh-TW" dirty="0" smtClean="0"/>
              <a:t>:</a:t>
            </a:r>
            <a:r>
              <a:rPr lang="zh-TW" altLang="en-US" dirty="0" smtClean="0"/>
              <a:t> </a:t>
            </a:r>
            <a:r>
              <a:rPr lang="en-US" altLang="zh-TW" dirty="0" smtClean="0"/>
              <a:t/>
            </a:r>
            <a:br>
              <a:rPr lang="en-US" altLang="zh-TW" dirty="0" smtClean="0"/>
            </a:br>
            <a:r>
              <a:rPr lang="en-US" altLang="zh-TW" dirty="0" smtClean="0"/>
              <a:t>Data Shard</a:t>
            </a:r>
            <a:endParaRPr lang="en-US" dirty="0"/>
          </a:p>
        </p:txBody>
      </p:sp>
    </p:spTree>
    <p:extLst>
      <p:ext uri="{BB962C8B-B14F-4D97-AF65-F5344CB8AC3E}">
        <p14:creationId xmlns:p14="http://schemas.microsoft.com/office/powerpoint/2010/main" val="361580618"/>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p:cNvSpPr>
            <a:spLocks noGrp="1"/>
          </p:cNvSpPr>
          <p:nvPr>
            <p:ph type="body" sz="quarter" idx="10"/>
          </p:nvPr>
        </p:nvSpPr>
        <p:spPr>
          <a:xfrm>
            <a:off x="201930" y="1749133"/>
            <a:ext cx="8740142" cy="3605602"/>
          </a:xfrm>
        </p:spPr>
        <p:txBody>
          <a:bodyPr/>
          <a:lstStyle/>
          <a:p>
            <a:r>
              <a:rPr lang="zh-TW" altLang="en-US" sz="2700" dirty="0"/>
              <a:t>資料需要能隨著服務的 </a:t>
            </a:r>
            <a:r>
              <a:rPr lang="en-US" altLang="zh-TW" sz="2700" dirty="0"/>
              <a:t>Scale-Out</a:t>
            </a:r>
            <a:r>
              <a:rPr lang="zh-TW" altLang="en-US" sz="2700" dirty="0"/>
              <a:t> 而能隨之擴張。</a:t>
            </a:r>
            <a:endParaRPr lang="en-US" altLang="zh-TW" sz="2700" dirty="0"/>
          </a:p>
          <a:p>
            <a:endParaRPr lang="en-US" altLang="zh-TW" sz="1500" dirty="0"/>
          </a:p>
          <a:p>
            <a:r>
              <a:rPr lang="zh-TW" altLang="en-US" sz="2700" dirty="0"/>
              <a:t>目的</a:t>
            </a:r>
            <a:r>
              <a:rPr lang="en-US" altLang="zh-TW" sz="2700" dirty="0"/>
              <a:t>:</a:t>
            </a:r>
            <a:r>
              <a:rPr lang="zh-TW" altLang="en-US" sz="2700" dirty="0"/>
              <a:t> </a:t>
            </a:r>
            <a:r>
              <a:rPr lang="en-US" altLang="zh-TW" sz="2700" dirty="0">
                <a:solidFill>
                  <a:srgbClr val="FF0000"/>
                </a:solidFill>
              </a:rPr>
              <a:t>Scale-Out</a:t>
            </a:r>
          </a:p>
          <a:p>
            <a:pPr lvl="1"/>
            <a:r>
              <a:rPr lang="zh-TW" altLang="en-US" sz="1500" dirty="0"/>
              <a:t>降低資料筆數增加，帶來的效能遞減 </a:t>
            </a:r>
            <a:r>
              <a:rPr lang="en-US" altLang="zh-TW" sz="1500" dirty="0"/>
              <a:t>(ex: index, table scan, … </a:t>
            </a:r>
            <a:r>
              <a:rPr lang="en-US" altLang="zh-TW" sz="1500" dirty="0" err="1"/>
              <a:t>etc</a:t>
            </a:r>
            <a:r>
              <a:rPr lang="en-US" altLang="zh-TW" sz="1500" dirty="0"/>
              <a:t>)</a:t>
            </a:r>
          </a:p>
          <a:p>
            <a:pPr lvl="1"/>
            <a:r>
              <a:rPr lang="zh-TW" altLang="en-US" sz="1500" dirty="0"/>
              <a:t>降低單一資料庫面臨的儲存空間上限，</a:t>
            </a:r>
            <a:r>
              <a:rPr lang="en-US" altLang="zh-TW" sz="1500" dirty="0"/>
              <a:t>IO</a:t>
            </a:r>
            <a:r>
              <a:rPr lang="zh-TW" altLang="en-US" sz="1500" dirty="0"/>
              <a:t>能力的上限，運算能力的上限</a:t>
            </a:r>
            <a:endParaRPr lang="en-US" altLang="zh-TW" sz="1500" dirty="0"/>
          </a:p>
          <a:p>
            <a:pPr lvl="1"/>
            <a:endParaRPr lang="en-US" altLang="zh-TW" sz="2700" dirty="0"/>
          </a:p>
          <a:p>
            <a:r>
              <a:rPr lang="zh-TW" altLang="en-US" sz="2700" dirty="0"/>
              <a:t>挑戰</a:t>
            </a:r>
            <a:r>
              <a:rPr lang="en-US" altLang="zh-TW" sz="2700" dirty="0"/>
              <a:t>:</a:t>
            </a:r>
            <a:r>
              <a:rPr lang="zh-TW" altLang="en-US" sz="2700" dirty="0"/>
              <a:t> 資料儲存管理，分散式查詢最佳化。</a:t>
            </a:r>
            <a:endParaRPr lang="en-US" altLang="zh-TW" sz="2700" dirty="0"/>
          </a:p>
          <a:p>
            <a:endParaRPr lang="en-US" sz="2700" dirty="0"/>
          </a:p>
          <a:p>
            <a:r>
              <a:rPr lang="zh-TW" altLang="en-US" sz="2700" dirty="0"/>
              <a:t>方式</a:t>
            </a:r>
            <a:r>
              <a:rPr lang="en-US" altLang="zh-TW" sz="2700" dirty="0"/>
              <a:t>:</a:t>
            </a:r>
            <a:r>
              <a:rPr lang="zh-TW" altLang="en-US" sz="2700" dirty="0"/>
              <a:t> </a:t>
            </a:r>
            <a:r>
              <a:rPr lang="en-US" altLang="zh-TW" sz="2700" dirty="0"/>
              <a:t>Data Shard Manager, Separate Read /</a:t>
            </a:r>
            <a:r>
              <a:rPr lang="zh-TW" altLang="en-US" sz="2700" dirty="0"/>
              <a:t> </a:t>
            </a:r>
            <a:r>
              <a:rPr lang="en-US" altLang="zh-TW" sz="2700" dirty="0"/>
              <a:t>Write</a:t>
            </a:r>
            <a:endParaRPr lang="en-US" sz="2700" dirty="0"/>
          </a:p>
        </p:txBody>
      </p:sp>
      <p:sp>
        <p:nvSpPr>
          <p:cNvPr id="3" name="標題 2"/>
          <p:cNvSpPr>
            <a:spLocks noGrp="1"/>
          </p:cNvSpPr>
          <p:nvPr>
            <p:ph type="title"/>
          </p:nvPr>
        </p:nvSpPr>
        <p:spPr/>
        <p:txBody>
          <a:bodyPr/>
          <a:lstStyle/>
          <a:p>
            <a:r>
              <a:rPr lang="zh-TW" altLang="en-US" dirty="0" smtClean="0"/>
              <a:t>為何我需要</a:t>
            </a:r>
            <a:r>
              <a:rPr lang="en-US" altLang="zh-TW" dirty="0"/>
              <a:t>(</a:t>
            </a:r>
            <a:r>
              <a:rPr lang="zh-TW" altLang="en-US" dirty="0"/>
              <a:t>水平</a:t>
            </a:r>
            <a:r>
              <a:rPr lang="en-US" altLang="zh-TW" dirty="0"/>
              <a:t>)</a:t>
            </a:r>
            <a:r>
              <a:rPr lang="zh-TW" altLang="en-US" dirty="0" smtClean="0"/>
              <a:t>切割資料庫</a:t>
            </a:r>
            <a:r>
              <a:rPr lang="en-US" altLang="zh-TW" dirty="0" smtClean="0"/>
              <a:t>? </a:t>
            </a:r>
            <a:endParaRPr lang="en-US" dirty="0"/>
          </a:p>
        </p:txBody>
      </p:sp>
    </p:spTree>
    <p:extLst>
      <p:ext uri="{BB962C8B-B14F-4D97-AF65-F5344CB8AC3E}">
        <p14:creationId xmlns:p14="http://schemas.microsoft.com/office/powerpoint/2010/main" val="485179840"/>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01930" y="1676859"/>
            <a:ext cx="8740142" cy="4068806"/>
          </a:xfrm>
        </p:spPr>
        <p:txBody>
          <a:bodyPr/>
          <a:lstStyle/>
          <a:p>
            <a:r>
              <a:rPr lang="en-US" sz="3200" dirty="0" smtClean="0"/>
              <a:t>MSDN: </a:t>
            </a:r>
            <a:r>
              <a:rPr lang="en-US" sz="3200" dirty="0" err="1" smtClean="0"/>
              <a:t>Sharding</a:t>
            </a:r>
            <a:r>
              <a:rPr lang="en-US" sz="3200" dirty="0"/>
              <a:t> </a:t>
            </a:r>
            <a:r>
              <a:rPr lang="en-US" sz="3200" dirty="0" smtClean="0"/>
              <a:t>Patterns</a:t>
            </a:r>
          </a:p>
          <a:p>
            <a:pPr lvl="2"/>
            <a:r>
              <a:rPr lang="en-US" sz="1600" dirty="0" smtClean="0">
                <a:hlinkClick r:id="rId2"/>
              </a:rPr>
              <a:t>https</a:t>
            </a:r>
            <a:r>
              <a:rPr lang="en-US" sz="1600" dirty="0">
                <a:hlinkClick r:id="rId2"/>
              </a:rPr>
              <a:t>://</a:t>
            </a:r>
            <a:r>
              <a:rPr lang="en-US" sz="1600" dirty="0" smtClean="0">
                <a:hlinkClick r:id="rId2"/>
              </a:rPr>
              <a:t>docs.microsoft.com/en-us/azure/architecture/patterns/sharding</a:t>
            </a:r>
            <a:endParaRPr lang="en-US" sz="1600" dirty="0" smtClean="0"/>
          </a:p>
          <a:p>
            <a:pPr lvl="2"/>
            <a:endParaRPr lang="en-US" sz="1600" dirty="0" smtClean="0"/>
          </a:p>
          <a:p>
            <a:r>
              <a:rPr lang="en-US" sz="3200" dirty="0" smtClean="0"/>
              <a:t>The Hardest Part about </a:t>
            </a:r>
            <a:r>
              <a:rPr lang="en-US" sz="3200" dirty="0" err="1" smtClean="0"/>
              <a:t>microservice</a:t>
            </a:r>
            <a:r>
              <a:rPr lang="en-US" sz="3200" dirty="0" smtClean="0"/>
              <a:t>: </a:t>
            </a:r>
            <a:r>
              <a:rPr lang="en-US" sz="3200" dirty="0"/>
              <a:t>your </a:t>
            </a:r>
            <a:r>
              <a:rPr lang="en-US" sz="3200" dirty="0" smtClean="0"/>
              <a:t>data</a:t>
            </a:r>
          </a:p>
          <a:p>
            <a:pPr lvl="2"/>
            <a:r>
              <a:rPr lang="en-US" sz="1600" dirty="0" smtClean="0">
                <a:hlinkClick r:id="rId3"/>
              </a:rPr>
              <a:t>http</a:t>
            </a:r>
            <a:r>
              <a:rPr lang="en-US" sz="1600" dirty="0">
                <a:hlinkClick r:id="rId3"/>
              </a:rPr>
              <a:t>://blog.christianposta.com/microservices/the-hardest-part-about-microservices-data</a:t>
            </a:r>
            <a:r>
              <a:rPr lang="en-US" sz="1600" dirty="0" smtClean="0">
                <a:hlinkClick r:id="rId3"/>
              </a:rPr>
              <a:t>/</a:t>
            </a:r>
            <a:endParaRPr lang="en-US" sz="1600" dirty="0" smtClean="0"/>
          </a:p>
          <a:p>
            <a:pPr lvl="2"/>
            <a:endParaRPr lang="en-US" sz="1600" dirty="0" smtClean="0"/>
          </a:p>
          <a:p>
            <a:r>
              <a:rPr lang="en-US" sz="3200" dirty="0"/>
              <a:t>Considerations for Selecting Shard </a:t>
            </a:r>
            <a:r>
              <a:rPr lang="en-US" sz="3200" dirty="0" smtClean="0"/>
              <a:t>Keys</a:t>
            </a:r>
            <a:endParaRPr lang="en-US" altLang="zh-TW" sz="3200" dirty="0" smtClean="0"/>
          </a:p>
          <a:p>
            <a:pPr lvl="1"/>
            <a:r>
              <a:rPr lang="en-US" sz="1800" dirty="0">
                <a:hlinkClick r:id="rId4"/>
              </a:rPr>
              <a:t>https://</a:t>
            </a:r>
            <a:r>
              <a:rPr lang="en-US" sz="1800" dirty="0" smtClean="0">
                <a:hlinkClick r:id="rId4"/>
              </a:rPr>
              <a:t>docs.mongodb.com/v3.0/tutorial/choose-a-shard-key</a:t>
            </a:r>
            <a:endParaRPr lang="en-US" sz="1800" dirty="0" smtClean="0"/>
          </a:p>
          <a:p>
            <a:pPr lvl="1"/>
            <a:endParaRPr lang="en-US" sz="1800" dirty="0"/>
          </a:p>
        </p:txBody>
      </p:sp>
      <p:sp>
        <p:nvSpPr>
          <p:cNvPr id="3" name="標題 2"/>
          <p:cNvSpPr>
            <a:spLocks noGrp="1"/>
          </p:cNvSpPr>
          <p:nvPr>
            <p:ph type="title"/>
          </p:nvPr>
        </p:nvSpPr>
        <p:spPr/>
        <p:txBody>
          <a:bodyPr/>
          <a:lstStyle/>
          <a:p>
            <a:r>
              <a:rPr lang="zh-TW" altLang="en-US" dirty="0" smtClean="0"/>
              <a:t>參考資訊</a:t>
            </a:r>
            <a:endParaRPr lang="en-US" dirty="0"/>
          </a:p>
        </p:txBody>
      </p:sp>
    </p:spTree>
    <p:extLst>
      <p:ext uri="{BB962C8B-B14F-4D97-AF65-F5344CB8AC3E}">
        <p14:creationId xmlns:p14="http://schemas.microsoft.com/office/powerpoint/2010/main" val="3532659922"/>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ata shard」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886" y="669871"/>
            <a:ext cx="7630105" cy="5338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2814610"/>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版面配置區 6"/>
          <p:cNvSpPr>
            <a:spLocks noGrp="1"/>
          </p:cNvSpPr>
          <p:nvPr>
            <p:ph type="body" sz="quarter" idx="10"/>
          </p:nvPr>
        </p:nvSpPr>
        <p:spPr>
          <a:xfrm>
            <a:off x="201930" y="1749133"/>
            <a:ext cx="8740142" cy="7303538"/>
          </a:xfrm>
        </p:spPr>
        <p:txBody>
          <a:bodyPr/>
          <a:lstStyle/>
          <a:p>
            <a:r>
              <a:rPr lang="en-US" sz="3200" b="1" dirty="0"/>
              <a:t>Create a Shard Key that is </a:t>
            </a:r>
            <a:r>
              <a:rPr lang="en-US" sz="3200" b="1" dirty="0">
                <a:solidFill>
                  <a:srgbClr val="FF0000"/>
                </a:solidFill>
              </a:rPr>
              <a:t>Easily </a:t>
            </a:r>
            <a:r>
              <a:rPr lang="en-US" sz="3200" b="1" dirty="0" smtClean="0">
                <a:solidFill>
                  <a:srgbClr val="FF0000"/>
                </a:solidFill>
              </a:rPr>
              <a:t>Divisible</a:t>
            </a:r>
          </a:p>
          <a:p>
            <a:pPr lvl="1"/>
            <a:endParaRPr lang="en-US" sz="1800" b="1" dirty="0"/>
          </a:p>
          <a:p>
            <a:r>
              <a:rPr lang="en-US" sz="3200" b="1" dirty="0"/>
              <a:t>Create a Shard Key that has High Degree of </a:t>
            </a:r>
            <a:r>
              <a:rPr lang="en-US" sz="3200" b="1" dirty="0" smtClean="0">
                <a:solidFill>
                  <a:srgbClr val="FF0000"/>
                </a:solidFill>
              </a:rPr>
              <a:t>Randomness</a:t>
            </a:r>
          </a:p>
          <a:p>
            <a:pPr lvl="1"/>
            <a:endParaRPr lang="en-US" sz="1800" b="1" dirty="0"/>
          </a:p>
          <a:p>
            <a:r>
              <a:rPr lang="en-US" sz="3200" b="1" dirty="0"/>
              <a:t>Create a Shard Key that Targets a Single </a:t>
            </a:r>
            <a:r>
              <a:rPr lang="en-US" sz="3200" b="1" dirty="0" smtClean="0"/>
              <a:t>Shard</a:t>
            </a:r>
          </a:p>
          <a:p>
            <a:pPr lvl="1"/>
            <a:endParaRPr lang="en-US" sz="1800" b="1" dirty="0"/>
          </a:p>
          <a:p>
            <a:r>
              <a:rPr lang="en-US" sz="3200" b="1" dirty="0"/>
              <a:t>Shard Using a Compound Shard Key</a:t>
            </a:r>
          </a:p>
          <a:p>
            <a:endParaRPr lang="en-US" sz="3200" dirty="0" smtClean="0"/>
          </a:p>
          <a:p>
            <a:endParaRPr lang="en-US" sz="3200" dirty="0"/>
          </a:p>
          <a:p>
            <a:endParaRPr lang="en-US" sz="3200" dirty="0" smtClean="0"/>
          </a:p>
          <a:p>
            <a:r>
              <a:rPr lang="en-US" sz="3200" dirty="0" smtClean="0"/>
              <a:t>Lookup</a:t>
            </a:r>
          </a:p>
          <a:p>
            <a:r>
              <a:rPr lang="en-US" sz="3200" dirty="0" smtClean="0"/>
              <a:t>Range</a:t>
            </a:r>
          </a:p>
          <a:p>
            <a:r>
              <a:rPr lang="en-US" sz="3200" dirty="0" smtClean="0"/>
              <a:t>Hash</a:t>
            </a:r>
            <a:endParaRPr lang="en-US" sz="3200" dirty="0"/>
          </a:p>
        </p:txBody>
      </p:sp>
      <p:sp>
        <p:nvSpPr>
          <p:cNvPr id="6" name="標題 5"/>
          <p:cNvSpPr>
            <a:spLocks noGrp="1"/>
          </p:cNvSpPr>
          <p:nvPr>
            <p:ph type="title"/>
          </p:nvPr>
        </p:nvSpPr>
        <p:spPr/>
        <p:txBody>
          <a:bodyPr/>
          <a:lstStyle/>
          <a:p>
            <a:r>
              <a:rPr lang="en-US" sz="3600" dirty="0"/>
              <a:t>Considerations for Selecting Shard Keys</a:t>
            </a:r>
            <a:br>
              <a:rPr lang="en-US" sz="3600" dirty="0"/>
            </a:br>
            <a:endParaRPr lang="en-US" sz="3600" dirty="0"/>
          </a:p>
        </p:txBody>
      </p:sp>
      <p:sp>
        <p:nvSpPr>
          <p:cNvPr id="2" name="矩形 1"/>
          <p:cNvSpPr/>
          <p:nvPr/>
        </p:nvSpPr>
        <p:spPr>
          <a:xfrm>
            <a:off x="-19050" y="6001740"/>
            <a:ext cx="6858000" cy="430887"/>
          </a:xfrm>
          <a:prstGeom prst="rect">
            <a:avLst/>
          </a:prstGeom>
        </p:spPr>
        <p:txBody>
          <a:bodyPr wrap="square">
            <a:spAutoFit/>
          </a:bodyPr>
          <a:lstStyle/>
          <a:p>
            <a:r>
              <a:rPr lang="en-US" sz="1100" dirty="0">
                <a:hlinkClick r:id="rId2"/>
              </a:rPr>
              <a:t>https://docs.mongodb.com/v3.0/tutorial/choose-a-shard-key</a:t>
            </a:r>
            <a:r>
              <a:rPr lang="en-US" sz="1100" dirty="0" smtClean="0">
                <a:hlinkClick r:id="rId2"/>
              </a:rPr>
              <a:t>/</a:t>
            </a:r>
            <a:endParaRPr lang="en-US" sz="1100" dirty="0" smtClean="0"/>
          </a:p>
          <a:p>
            <a:endParaRPr lang="en-US" sz="1100" dirty="0"/>
          </a:p>
        </p:txBody>
      </p:sp>
    </p:spTree>
    <p:extLst>
      <p:ext uri="{BB962C8B-B14F-4D97-AF65-F5344CB8AC3E}">
        <p14:creationId xmlns:p14="http://schemas.microsoft.com/office/powerpoint/2010/main" val="4292261080"/>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01930" y="1749133"/>
            <a:ext cx="8740142" cy="4242700"/>
          </a:xfrm>
        </p:spPr>
        <p:txBody>
          <a:bodyPr/>
          <a:lstStyle/>
          <a:p>
            <a:r>
              <a:rPr lang="en-US" sz="2700" b="1" dirty="0"/>
              <a:t>The Lookup strategy</a:t>
            </a:r>
          </a:p>
          <a:p>
            <a:pPr lvl="1"/>
            <a:r>
              <a:rPr lang="en-US" sz="1500" dirty="0"/>
              <a:t>In this strategy the </a:t>
            </a:r>
            <a:r>
              <a:rPr lang="en-US" sz="1500" dirty="0" err="1"/>
              <a:t>sharding</a:t>
            </a:r>
            <a:r>
              <a:rPr lang="en-US" sz="1500" dirty="0"/>
              <a:t> logic implements a map that routes a request for data to the shard that contains that data using the shard key</a:t>
            </a:r>
            <a:r>
              <a:rPr lang="en-US" sz="1500" dirty="0" smtClean="0"/>
              <a:t>.</a:t>
            </a:r>
          </a:p>
          <a:p>
            <a:pPr lvl="1"/>
            <a:endParaRPr lang="en-US" sz="1500" dirty="0"/>
          </a:p>
          <a:p>
            <a:r>
              <a:rPr lang="en-US" sz="2700" b="1" dirty="0"/>
              <a:t>The Range strategy</a:t>
            </a:r>
          </a:p>
          <a:p>
            <a:pPr lvl="1"/>
            <a:r>
              <a:rPr lang="en-US" sz="1500" dirty="0"/>
              <a:t>This strategy groups related items together in the same shard, and orders them by shard key—the shard keys are sequential. It's useful for applications that frequently retrieve sets of items using range </a:t>
            </a:r>
            <a:r>
              <a:rPr lang="en-US" sz="1500" dirty="0" smtClean="0"/>
              <a:t>queries</a:t>
            </a:r>
          </a:p>
          <a:p>
            <a:pPr lvl="1"/>
            <a:endParaRPr lang="en-US" sz="1500" b="1" dirty="0"/>
          </a:p>
          <a:p>
            <a:r>
              <a:rPr lang="en-US" sz="2700" b="1" dirty="0"/>
              <a:t>The Hash strategy</a:t>
            </a:r>
          </a:p>
          <a:p>
            <a:pPr lvl="1"/>
            <a:r>
              <a:rPr lang="en-US" sz="1500" dirty="0"/>
              <a:t>The purpose of this strategy is to reduce the chance of hotspots (shards that receive a disproportionate amount of load). It distributes the data across the shards in a way that achieves a balance between the size of each shard and the average load that each shard will encounter.</a:t>
            </a:r>
            <a:endParaRPr lang="en-US" sz="1500" b="1" dirty="0"/>
          </a:p>
          <a:p>
            <a:pPr lvl="1"/>
            <a:endParaRPr lang="en-US" sz="1500" dirty="0"/>
          </a:p>
        </p:txBody>
      </p:sp>
      <p:sp>
        <p:nvSpPr>
          <p:cNvPr id="3" name="標題 2"/>
          <p:cNvSpPr>
            <a:spLocks noGrp="1"/>
          </p:cNvSpPr>
          <p:nvPr>
            <p:ph type="title"/>
          </p:nvPr>
        </p:nvSpPr>
        <p:spPr/>
        <p:txBody>
          <a:bodyPr/>
          <a:lstStyle/>
          <a:p>
            <a:r>
              <a:rPr lang="en-US" dirty="0"/>
              <a:t>Sharding strategies</a:t>
            </a:r>
            <a:br>
              <a:rPr lang="en-US" dirty="0"/>
            </a:br>
            <a:endParaRPr lang="en-US" dirty="0"/>
          </a:p>
        </p:txBody>
      </p:sp>
    </p:spTree>
    <p:extLst>
      <p:ext uri="{BB962C8B-B14F-4D97-AF65-F5344CB8AC3E}">
        <p14:creationId xmlns:p14="http://schemas.microsoft.com/office/powerpoint/2010/main" val="819110778"/>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01931" y="1189177"/>
            <a:ext cx="8740142" cy="727700"/>
          </a:xfrm>
        </p:spPr>
        <p:txBody>
          <a:bodyPr/>
          <a:lstStyle/>
          <a:p>
            <a:endParaRPr lang="en-US"/>
          </a:p>
        </p:txBody>
      </p:sp>
      <p:sp>
        <p:nvSpPr>
          <p:cNvPr id="3" name="標題 2"/>
          <p:cNvSpPr>
            <a:spLocks noGrp="1"/>
          </p:cNvSpPr>
          <p:nvPr>
            <p:ph type="title"/>
          </p:nvPr>
        </p:nvSpPr>
        <p:spPr/>
        <p:txBody>
          <a:bodyPr/>
          <a:lstStyle/>
          <a:p>
            <a:r>
              <a:rPr lang="en-US" sz="3600" b="1" dirty="0"/>
              <a:t>The Lookup strategy</a:t>
            </a:r>
            <a:br>
              <a:rPr lang="en-US" sz="3600" b="1" dirty="0"/>
            </a:br>
            <a:endParaRPr lang="en-US" dirty="0"/>
          </a:p>
        </p:txBody>
      </p:sp>
      <p:pic>
        <p:nvPicPr>
          <p:cNvPr id="5" name="圖片 4"/>
          <p:cNvPicPr>
            <a:picLocks noChangeAspect="1"/>
          </p:cNvPicPr>
          <p:nvPr/>
        </p:nvPicPr>
        <p:blipFill>
          <a:blip r:embed="rId2"/>
          <a:stretch>
            <a:fillRect/>
          </a:stretch>
        </p:blipFill>
        <p:spPr>
          <a:xfrm>
            <a:off x="502921" y="1189177"/>
            <a:ext cx="7894320" cy="4696108"/>
          </a:xfrm>
          <a:prstGeom prst="rect">
            <a:avLst/>
          </a:prstGeom>
        </p:spPr>
      </p:pic>
    </p:spTree>
    <p:extLst>
      <p:ext uri="{BB962C8B-B14F-4D97-AF65-F5344CB8AC3E}">
        <p14:creationId xmlns:p14="http://schemas.microsoft.com/office/powerpoint/2010/main" val="3068369389"/>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01931" y="1189177"/>
            <a:ext cx="8740142" cy="727700"/>
          </a:xfrm>
        </p:spPr>
        <p:txBody>
          <a:bodyPr/>
          <a:lstStyle/>
          <a:p>
            <a:endParaRPr lang="en-US"/>
          </a:p>
        </p:txBody>
      </p:sp>
      <p:sp>
        <p:nvSpPr>
          <p:cNvPr id="3" name="標題 2"/>
          <p:cNvSpPr>
            <a:spLocks noGrp="1"/>
          </p:cNvSpPr>
          <p:nvPr>
            <p:ph type="title"/>
          </p:nvPr>
        </p:nvSpPr>
        <p:spPr/>
        <p:txBody>
          <a:bodyPr/>
          <a:lstStyle/>
          <a:p>
            <a:r>
              <a:rPr lang="en-US" sz="3600" b="1" dirty="0"/>
              <a:t>The Range strategy</a:t>
            </a:r>
            <a:endParaRPr lang="en-US" dirty="0"/>
          </a:p>
        </p:txBody>
      </p:sp>
      <p:pic>
        <p:nvPicPr>
          <p:cNvPr id="5" name="圖片 4"/>
          <p:cNvPicPr>
            <a:picLocks noChangeAspect="1"/>
          </p:cNvPicPr>
          <p:nvPr/>
        </p:nvPicPr>
        <p:blipFill>
          <a:blip r:embed="rId2"/>
          <a:stretch>
            <a:fillRect/>
          </a:stretch>
        </p:blipFill>
        <p:spPr>
          <a:xfrm>
            <a:off x="845822" y="1189177"/>
            <a:ext cx="7452360" cy="4907652"/>
          </a:xfrm>
          <a:prstGeom prst="rect">
            <a:avLst/>
          </a:prstGeom>
        </p:spPr>
      </p:pic>
    </p:spTree>
    <p:extLst>
      <p:ext uri="{BB962C8B-B14F-4D97-AF65-F5344CB8AC3E}">
        <p14:creationId xmlns:p14="http://schemas.microsoft.com/office/powerpoint/2010/main" val="3848535734"/>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01931" y="1189177"/>
            <a:ext cx="8740142" cy="727700"/>
          </a:xfrm>
        </p:spPr>
        <p:txBody>
          <a:bodyPr/>
          <a:lstStyle/>
          <a:p>
            <a:endParaRPr lang="en-US" dirty="0"/>
          </a:p>
        </p:txBody>
      </p:sp>
      <p:sp>
        <p:nvSpPr>
          <p:cNvPr id="3" name="標題 2"/>
          <p:cNvSpPr>
            <a:spLocks noGrp="1"/>
          </p:cNvSpPr>
          <p:nvPr>
            <p:ph type="title"/>
          </p:nvPr>
        </p:nvSpPr>
        <p:spPr/>
        <p:txBody>
          <a:bodyPr/>
          <a:lstStyle/>
          <a:p>
            <a:r>
              <a:rPr lang="en-US" sz="3600" b="1" dirty="0"/>
              <a:t>The Hash strategy</a:t>
            </a:r>
            <a:endParaRPr lang="en-US" dirty="0"/>
          </a:p>
        </p:txBody>
      </p:sp>
      <p:pic>
        <p:nvPicPr>
          <p:cNvPr id="5" name="圖片 4"/>
          <p:cNvPicPr>
            <a:picLocks noChangeAspect="1"/>
          </p:cNvPicPr>
          <p:nvPr/>
        </p:nvPicPr>
        <p:blipFill>
          <a:blip r:embed="rId2"/>
          <a:stretch>
            <a:fillRect/>
          </a:stretch>
        </p:blipFill>
        <p:spPr>
          <a:xfrm>
            <a:off x="518162" y="1189177"/>
            <a:ext cx="8107680" cy="4556472"/>
          </a:xfrm>
          <a:prstGeom prst="rect">
            <a:avLst/>
          </a:prstGeom>
        </p:spPr>
      </p:pic>
    </p:spTree>
    <p:extLst>
      <p:ext uri="{BB962C8B-B14F-4D97-AF65-F5344CB8AC3E}">
        <p14:creationId xmlns:p14="http://schemas.microsoft.com/office/powerpoint/2010/main" val="1712299948"/>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201930" y="2420389"/>
            <a:ext cx="5185410" cy="2139688"/>
          </a:xfrm>
        </p:spPr>
        <p:txBody>
          <a:bodyPr/>
          <a:lstStyle/>
          <a:p>
            <a:r>
              <a:rPr lang="en-US" altLang="zh-TW" dirty="0" smtClean="0"/>
              <a:t>Cast Study:</a:t>
            </a:r>
            <a:endParaRPr lang="en-US" dirty="0"/>
          </a:p>
        </p:txBody>
      </p:sp>
      <p:sp>
        <p:nvSpPr>
          <p:cNvPr id="5" name="文字版面配置區 4"/>
          <p:cNvSpPr>
            <a:spLocks noGrp="1"/>
          </p:cNvSpPr>
          <p:nvPr>
            <p:ph type="body" sz="quarter" idx="12"/>
          </p:nvPr>
        </p:nvSpPr>
        <p:spPr/>
        <p:txBody>
          <a:bodyPr/>
          <a:lstStyle/>
          <a:p>
            <a:r>
              <a:rPr lang="en-US" dirty="0" smtClean="0"/>
              <a:t>Shard Manager (C#)</a:t>
            </a:r>
            <a:endParaRPr lang="en-US" dirty="0"/>
          </a:p>
        </p:txBody>
      </p:sp>
    </p:spTree>
    <p:extLst>
      <p:ext uri="{BB962C8B-B14F-4D97-AF65-F5344CB8AC3E}">
        <p14:creationId xmlns:p14="http://schemas.microsoft.com/office/powerpoint/2010/main" val="199860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微服務的定義</a:t>
            </a:r>
          </a:p>
        </p:txBody>
      </p:sp>
      <p:sp>
        <p:nvSpPr>
          <p:cNvPr id="3" name="內容版面配置區 2"/>
          <p:cNvSpPr>
            <a:spLocks noGrp="1"/>
          </p:cNvSpPr>
          <p:nvPr>
            <p:ph idx="1"/>
          </p:nvPr>
        </p:nvSpPr>
        <p:spPr>
          <a:xfrm>
            <a:off x="201932" y="1189178"/>
            <a:ext cx="8740141" cy="4480101"/>
          </a:xfrm>
        </p:spPr>
        <p:txBody>
          <a:bodyPr>
            <a:noAutofit/>
          </a:bodyPr>
          <a:lstStyle/>
          <a:p>
            <a:pPr marL="0" indent="0">
              <a:buNone/>
            </a:pPr>
            <a:r>
              <a:rPr lang="zh-TW" altLang="en-US" sz="3000" b="1" i="1" dirty="0"/>
              <a:t>一群協同運作的</a:t>
            </a:r>
            <a:r>
              <a:rPr lang="zh-TW" altLang="en-US" sz="3000" b="1" i="1" dirty="0">
                <a:solidFill>
                  <a:srgbClr val="FF0000"/>
                </a:solidFill>
              </a:rPr>
              <a:t>小型自主</a:t>
            </a:r>
            <a:r>
              <a:rPr lang="zh-TW" altLang="en-US" sz="3000" b="1" i="1" dirty="0"/>
              <a:t>服務 </a:t>
            </a:r>
            <a:r>
              <a:rPr lang="en-US" altLang="zh-TW" sz="3000" b="1" i="1" dirty="0"/>
              <a:t/>
            </a:r>
            <a:br>
              <a:rPr lang="en-US" altLang="zh-TW" sz="3000" b="1" i="1" dirty="0"/>
            </a:br>
            <a:r>
              <a:rPr lang="en-US" altLang="zh-TW" sz="3000" b="1" i="1" dirty="0"/>
              <a:t>(autonomous service</a:t>
            </a:r>
            <a:r>
              <a:rPr lang="en-US" altLang="zh-TW" sz="3000" b="1" i="1" dirty="0" smtClean="0"/>
              <a:t>)</a:t>
            </a:r>
          </a:p>
          <a:p>
            <a:pPr marL="0" indent="0">
              <a:buNone/>
            </a:pPr>
            <a:endParaRPr lang="en-US" altLang="zh-TW" sz="3200" dirty="0" smtClean="0"/>
          </a:p>
          <a:p>
            <a:pPr lvl="1">
              <a:buFont typeface="Wingdings" panose="05000000000000000000" pitchFamily="2" charset="2"/>
              <a:buChar char="l"/>
            </a:pPr>
            <a:r>
              <a:rPr lang="zh-TW" altLang="en-US" sz="3200" dirty="0"/>
              <a:t>小巧，專注、 自主</a:t>
            </a:r>
            <a:r>
              <a:rPr lang="zh-TW" altLang="en-US" sz="3200" dirty="0" smtClean="0"/>
              <a:t>性</a:t>
            </a:r>
            <a:endParaRPr lang="en-US" altLang="zh-TW" sz="3200" dirty="0" smtClean="0"/>
          </a:p>
          <a:p>
            <a:pPr lvl="1">
              <a:buFont typeface="Wingdings" panose="05000000000000000000" pitchFamily="2" charset="2"/>
              <a:buChar char="l"/>
            </a:pPr>
            <a:r>
              <a:rPr lang="zh-TW" altLang="en-US" sz="3200" dirty="0" smtClean="0"/>
              <a:t>組合</a:t>
            </a:r>
            <a:r>
              <a:rPr lang="zh-TW" altLang="en-US" sz="3200" dirty="0"/>
              <a:t>性、最佳可替換性</a:t>
            </a:r>
            <a:endParaRPr lang="en-US" altLang="zh-TW" sz="3200" dirty="0"/>
          </a:p>
          <a:p>
            <a:pPr lvl="1">
              <a:buFont typeface="Wingdings" panose="05000000000000000000" pitchFamily="2" charset="2"/>
              <a:buChar char="l"/>
            </a:pPr>
            <a:r>
              <a:rPr lang="zh-TW" altLang="en-US" sz="3200" dirty="0"/>
              <a:t> 技術異質性</a:t>
            </a:r>
            <a:endParaRPr lang="en-US" altLang="zh-TW" sz="3200" dirty="0"/>
          </a:p>
          <a:p>
            <a:pPr lvl="1">
              <a:buFont typeface="Wingdings" panose="05000000000000000000" pitchFamily="2" charset="2"/>
              <a:buChar char="l"/>
            </a:pPr>
            <a:r>
              <a:rPr lang="zh-TW" altLang="en-US" sz="3200" dirty="0"/>
              <a:t> 組織調教、彈性</a:t>
            </a:r>
            <a:endParaRPr lang="en-US" altLang="zh-TW" sz="3200" dirty="0"/>
          </a:p>
          <a:p>
            <a:pPr lvl="1">
              <a:buFont typeface="Wingdings" panose="05000000000000000000" pitchFamily="2" charset="2"/>
              <a:buChar char="l"/>
            </a:pPr>
            <a:r>
              <a:rPr lang="zh-TW" altLang="en-US" sz="3200" dirty="0"/>
              <a:t> 容易佈署、擴展</a:t>
            </a:r>
            <a:endParaRPr lang="en-US" altLang="zh-TW" sz="3200" dirty="0"/>
          </a:p>
        </p:txBody>
      </p:sp>
      <p:pic>
        <p:nvPicPr>
          <p:cNvPr id="1026" name="Picture 2" descr="「建構微服務」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b="6033"/>
          <a:stretch/>
        </p:blipFill>
        <p:spPr bwMode="auto">
          <a:xfrm>
            <a:off x="5585460" y="965941"/>
            <a:ext cx="3429000" cy="4363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8909534"/>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01930" y="1413853"/>
            <a:ext cx="8740142" cy="4842864"/>
          </a:xfrm>
        </p:spPr>
        <p:txBody>
          <a:bodyPr/>
          <a:lstStyle/>
          <a:p>
            <a:r>
              <a:rPr lang="zh-TW" altLang="en-US" dirty="0" smtClean="0"/>
              <a:t>對指定的 </a:t>
            </a:r>
            <a:r>
              <a:rPr lang="en-US" altLang="zh-TW" dirty="0" smtClean="0"/>
              <a:t>KEY</a:t>
            </a:r>
            <a:r>
              <a:rPr lang="zh-TW" altLang="en-US" dirty="0" smtClean="0"/>
              <a:t> 執行 </a:t>
            </a:r>
            <a:r>
              <a:rPr lang="en-US" altLang="zh-TW" dirty="0" smtClean="0"/>
              <a:t>Queries</a:t>
            </a:r>
          </a:p>
          <a:p>
            <a:pPr lvl="1"/>
            <a:r>
              <a:rPr lang="zh-TW" altLang="en-US" dirty="0" smtClean="0"/>
              <a:t>按照 </a:t>
            </a:r>
            <a:r>
              <a:rPr lang="en-US" altLang="zh-TW" dirty="0" smtClean="0"/>
              <a:t>KEY </a:t>
            </a:r>
            <a:r>
              <a:rPr lang="zh-TW" altLang="en-US" dirty="0" smtClean="0"/>
              <a:t>選擇 </a:t>
            </a:r>
            <a:r>
              <a:rPr lang="en-US" altLang="zh-TW" dirty="0" err="1" smtClean="0"/>
              <a:t>ConnectionString</a:t>
            </a:r>
            <a:endParaRPr lang="en-US" altLang="zh-TW" dirty="0" smtClean="0"/>
          </a:p>
          <a:p>
            <a:pPr lvl="1"/>
            <a:r>
              <a:rPr lang="zh-TW" altLang="en-US" dirty="0" smtClean="0"/>
              <a:t>按照</a:t>
            </a:r>
            <a:r>
              <a:rPr lang="zh-TW" altLang="en-US" dirty="0"/>
              <a:t> </a:t>
            </a:r>
            <a:r>
              <a:rPr lang="en-US" altLang="zh-TW" dirty="0"/>
              <a:t>Read / Write </a:t>
            </a:r>
            <a:r>
              <a:rPr lang="zh-TW" altLang="en-US" dirty="0" smtClean="0"/>
              <a:t>需求選擇</a:t>
            </a:r>
            <a:r>
              <a:rPr lang="zh-TW" altLang="en-US" dirty="0"/>
              <a:t> </a:t>
            </a:r>
            <a:r>
              <a:rPr lang="en-US" altLang="zh-TW" dirty="0" err="1" smtClean="0"/>
              <a:t>ConnectionString</a:t>
            </a:r>
            <a:endParaRPr lang="en-US" altLang="zh-TW" dirty="0" smtClean="0"/>
          </a:p>
          <a:p>
            <a:pPr lvl="1"/>
            <a:endParaRPr lang="en-US" dirty="0"/>
          </a:p>
          <a:p>
            <a:r>
              <a:rPr lang="zh-TW" altLang="en-US" dirty="0" smtClean="0"/>
              <a:t>對全部的 </a:t>
            </a:r>
            <a:r>
              <a:rPr lang="en-US" altLang="zh-TW" dirty="0" smtClean="0"/>
              <a:t>Data</a:t>
            </a:r>
            <a:r>
              <a:rPr lang="zh-TW" altLang="en-US" dirty="0" smtClean="0"/>
              <a:t> 執行 </a:t>
            </a:r>
            <a:r>
              <a:rPr lang="en-US" altLang="zh-TW" dirty="0" smtClean="0"/>
              <a:t>Queries</a:t>
            </a:r>
          </a:p>
          <a:p>
            <a:pPr lvl="1"/>
            <a:r>
              <a:rPr lang="zh-TW" altLang="en-US" dirty="0" smtClean="0"/>
              <a:t>分散式查詢 </a:t>
            </a:r>
            <a:r>
              <a:rPr lang="en-US" altLang="zh-TW" dirty="0" smtClean="0"/>
              <a:t>(TPL + SQL)</a:t>
            </a:r>
          </a:p>
          <a:p>
            <a:pPr lvl="1"/>
            <a:r>
              <a:rPr lang="zh-TW" altLang="en-US" dirty="0" smtClean="0"/>
              <a:t>合併查詢結果 </a:t>
            </a:r>
            <a:r>
              <a:rPr lang="en-US" altLang="zh-TW" dirty="0" smtClean="0"/>
              <a:t>(LINQ</a:t>
            </a:r>
            <a:r>
              <a:rPr lang="zh-TW" altLang="en-US" dirty="0" smtClean="0"/>
              <a:t> </a:t>
            </a:r>
            <a:r>
              <a:rPr lang="en-US" altLang="zh-TW" dirty="0" smtClean="0"/>
              <a:t>/</a:t>
            </a:r>
            <a:r>
              <a:rPr lang="zh-TW" altLang="en-US" dirty="0" smtClean="0"/>
              <a:t> </a:t>
            </a:r>
            <a:r>
              <a:rPr lang="en-US" altLang="zh-TW" dirty="0" smtClean="0"/>
              <a:t>React Extension)</a:t>
            </a:r>
          </a:p>
          <a:p>
            <a:pPr lvl="1"/>
            <a:r>
              <a:rPr lang="zh-TW" altLang="en-US" dirty="0" smtClean="0"/>
              <a:t>需要 </a:t>
            </a:r>
            <a:r>
              <a:rPr lang="en-US" altLang="zh-TW" dirty="0" smtClean="0"/>
              <a:t>Developer</a:t>
            </a:r>
            <a:r>
              <a:rPr lang="zh-TW" altLang="en-US" dirty="0" smtClean="0"/>
              <a:t> 進行人工最佳化</a:t>
            </a:r>
            <a:endParaRPr lang="en-US" altLang="zh-TW" dirty="0" smtClean="0"/>
          </a:p>
          <a:p>
            <a:pPr lvl="1"/>
            <a:endParaRPr lang="en-US" dirty="0"/>
          </a:p>
          <a:p>
            <a:r>
              <a:rPr lang="en-US" altLang="zh-TW" dirty="0" smtClean="0"/>
              <a:t>Data Shard </a:t>
            </a:r>
            <a:r>
              <a:rPr lang="zh-TW" altLang="en-US" dirty="0" smtClean="0"/>
              <a:t>維護工具 </a:t>
            </a:r>
            <a:r>
              <a:rPr lang="en-US" altLang="zh-TW" dirty="0" smtClean="0"/>
              <a:t>(</a:t>
            </a:r>
            <a:r>
              <a:rPr lang="zh-TW" altLang="en-US" dirty="0" smtClean="0"/>
              <a:t>切割 </a:t>
            </a:r>
            <a:r>
              <a:rPr lang="en-US" altLang="zh-TW" dirty="0" smtClean="0"/>
              <a:t>/</a:t>
            </a:r>
            <a:r>
              <a:rPr lang="zh-TW" altLang="en-US" dirty="0" smtClean="0"/>
              <a:t> 合併</a:t>
            </a:r>
            <a:r>
              <a:rPr lang="en-US" altLang="zh-TW" dirty="0" smtClean="0"/>
              <a:t>)</a:t>
            </a:r>
            <a:endParaRPr lang="en-US" dirty="0"/>
          </a:p>
        </p:txBody>
      </p:sp>
      <p:sp>
        <p:nvSpPr>
          <p:cNvPr id="3" name="標題 2"/>
          <p:cNvSpPr>
            <a:spLocks noGrp="1"/>
          </p:cNvSpPr>
          <p:nvPr>
            <p:ph type="title"/>
          </p:nvPr>
        </p:nvSpPr>
        <p:spPr/>
        <p:txBody>
          <a:bodyPr/>
          <a:lstStyle/>
          <a:p>
            <a:r>
              <a:rPr lang="en-US" dirty="0" err="1" smtClean="0"/>
              <a:t>DataShard</a:t>
            </a:r>
            <a:r>
              <a:rPr lang="en-US" dirty="0" smtClean="0"/>
              <a:t> </a:t>
            </a:r>
            <a:r>
              <a:rPr lang="en-US" dirty="0" smtClean="0"/>
              <a:t>Manager </a:t>
            </a:r>
            <a:r>
              <a:rPr lang="en-US" dirty="0" smtClean="0"/>
              <a:t>Design</a:t>
            </a:r>
            <a:endParaRPr lang="en-US" dirty="0"/>
          </a:p>
        </p:txBody>
      </p:sp>
    </p:spTree>
    <p:extLst>
      <p:ext uri="{BB962C8B-B14F-4D97-AF65-F5344CB8AC3E}">
        <p14:creationId xmlns:p14="http://schemas.microsoft.com/office/powerpoint/2010/main" val="2225727155"/>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ata shard」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6168" y="2088842"/>
            <a:ext cx="5658870" cy="395934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ata shard」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504" y="2088842"/>
            <a:ext cx="5658870" cy="3959342"/>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群組 6"/>
          <p:cNvGrpSpPr/>
          <p:nvPr/>
        </p:nvGrpSpPr>
        <p:grpSpPr>
          <a:xfrm>
            <a:off x="4685501" y="427382"/>
            <a:ext cx="2401941" cy="1611249"/>
            <a:chOff x="4685501" y="427382"/>
            <a:chExt cx="2401941" cy="1611249"/>
          </a:xfrm>
        </p:grpSpPr>
        <p:sp>
          <p:nvSpPr>
            <p:cNvPr id="4" name="弧形箭號 (下彎) 3"/>
            <p:cNvSpPr/>
            <p:nvPr/>
          </p:nvSpPr>
          <p:spPr bwMode="auto">
            <a:xfrm>
              <a:off x="4986156" y="1310931"/>
              <a:ext cx="1888435" cy="727700"/>
            </a:xfrm>
            <a:prstGeom prst="curvedDown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altLang="zh-TW" sz="2400" dirty="0" smtClean="0">
                <a:solidFill>
                  <a:srgbClr val="342F31"/>
                </a:solidFill>
                <a:ea typeface="Segoe UI" pitchFamily="34" charset="0"/>
                <a:cs typeface="Segoe UI" pitchFamily="34" charset="0"/>
              </a:endParaRPr>
            </a:p>
          </p:txBody>
        </p:sp>
        <p:sp>
          <p:nvSpPr>
            <p:cNvPr id="6" name="文字方塊 5"/>
            <p:cNvSpPr txBox="1"/>
            <p:nvPr/>
          </p:nvSpPr>
          <p:spPr>
            <a:xfrm>
              <a:off x="4685501" y="427382"/>
              <a:ext cx="2401941" cy="1292662"/>
            </a:xfrm>
            <a:prstGeom prst="rect">
              <a:avLst/>
            </a:prstGeom>
            <a:noFill/>
          </p:spPr>
          <p:txBody>
            <a:bodyPr wrap="none" lIns="182880" tIns="146304" rIns="182880" bIns="146304" rtlCol="0">
              <a:spAutoFit/>
            </a:bodyPr>
            <a:lstStyle/>
            <a:p>
              <a:pPr algn="ctr" defTabSz="932472" fontAlgn="base">
                <a:lnSpc>
                  <a:spcPct val="90000"/>
                </a:lnSpc>
                <a:spcBef>
                  <a:spcPct val="0"/>
                </a:spcBef>
                <a:spcAft>
                  <a:spcPct val="0"/>
                </a:spcAft>
              </a:pPr>
              <a:r>
                <a:rPr lang="zh-TW" altLang="en-US" sz="2400" dirty="0">
                  <a:solidFill>
                    <a:srgbClr val="342F31"/>
                  </a:solidFill>
                  <a:ea typeface="Segoe UI" pitchFamily="34" charset="0"/>
                  <a:cs typeface="Segoe UI" pitchFamily="34" charset="0"/>
                </a:rPr>
                <a:t>複寫</a:t>
              </a:r>
              <a:endParaRPr lang="en-US" altLang="zh-TW" sz="2400" dirty="0">
                <a:solidFill>
                  <a:srgbClr val="342F31"/>
                </a:solidFill>
                <a:ea typeface="Segoe UI" pitchFamily="34" charset="0"/>
                <a:cs typeface="Segoe UI" pitchFamily="34" charset="0"/>
              </a:endParaRPr>
            </a:p>
            <a:p>
              <a:pPr algn="ctr" defTabSz="932472" fontAlgn="base">
                <a:lnSpc>
                  <a:spcPct val="90000"/>
                </a:lnSpc>
                <a:spcBef>
                  <a:spcPct val="0"/>
                </a:spcBef>
                <a:spcAft>
                  <a:spcPct val="0"/>
                </a:spcAft>
              </a:pPr>
              <a:r>
                <a:rPr lang="en-US" altLang="zh-TW" sz="2400" dirty="0">
                  <a:solidFill>
                    <a:srgbClr val="342F31"/>
                  </a:solidFill>
                  <a:ea typeface="Segoe UI" pitchFamily="34" charset="0"/>
                  <a:cs typeface="Segoe UI" pitchFamily="34" charset="0"/>
                </a:rPr>
                <a:t>(</a:t>
              </a:r>
              <a:r>
                <a:rPr lang="zh-TW" altLang="en-US" sz="2400" dirty="0">
                  <a:solidFill>
                    <a:srgbClr val="342F31"/>
                  </a:solidFill>
                  <a:ea typeface="Segoe UI" pitchFamily="34" charset="0"/>
                  <a:cs typeface="Segoe UI" pitchFamily="34" charset="0"/>
                </a:rPr>
                <a:t>實作讀寫分離</a:t>
              </a:r>
              <a:r>
                <a:rPr lang="en-US" altLang="zh-TW" sz="2400" dirty="0">
                  <a:solidFill>
                    <a:srgbClr val="342F31"/>
                  </a:solidFill>
                  <a:ea typeface="Segoe UI" pitchFamily="34" charset="0"/>
                  <a:cs typeface="Segoe UI" pitchFamily="34" charset="0"/>
                </a:rPr>
                <a:t>)</a:t>
              </a:r>
            </a:p>
            <a:p>
              <a:pPr>
                <a:lnSpc>
                  <a:spcPct val="90000"/>
                </a:lnSpc>
                <a:spcAft>
                  <a:spcPts val="600"/>
                </a:spcAft>
              </a:pPr>
              <a:endParaRPr lang="en-US" sz="2400" dirty="0" err="1" smtClean="0">
                <a:gradFill>
                  <a:gsLst>
                    <a:gs pos="2917">
                      <a:schemeClr val="tx1"/>
                    </a:gs>
                    <a:gs pos="30000">
                      <a:schemeClr val="tx1"/>
                    </a:gs>
                  </a:gsLst>
                  <a:lin ang="5400000" scaled="0"/>
                </a:gradFill>
              </a:endParaRPr>
            </a:p>
          </p:txBody>
        </p:sp>
      </p:grpSp>
      <p:sp>
        <p:nvSpPr>
          <p:cNvPr id="2" name="圓角矩形圖說文字 1"/>
          <p:cNvSpPr/>
          <p:nvPr/>
        </p:nvSpPr>
        <p:spPr bwMode="auto">
          <a:xfrm>
            <a:off x="2663688" y="1063487"/>
            <a:ext cx="2021814" cy="884583"/>
          </a:xfrm>
          <a:prstGeom prst="wedgeRoundRectCallout">
            <a:avLst>
              <a:gd name="adj1" fmla="val -7073"/>
              <a:gd name="adj2" fmla="val 74188"/>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solidFill>
                  <a:srgbClr val="342F31"/>
                </a:solidFill>
                <a:ea typeface="Segoe UI" pitchFamily="34" charset="0"/>
                <a:cs typeface="Segoe UI" pitchFamily="34" charset="0"/>
              </a:rPr>
              <a:t>Command</a:t>
            </a:r>
          </a:p>
          <a:p>
            <a:pPr algn="ctr" defTabSz="932472" fontAlgn="base">
              <a:lnSpc>
                <a:spcPct val="90000"/>
              </a:lnSpc>
              <a:spcBef>
                <a:spcPct val="0"/>
              </a:spcBef>
              <a:spcAft>
                <a:spcPct val="0"/>
              </a:spcAft>
            </a:pPr>
            <a:r>
              <a:rPr lang="en-US" sz="2400" dirty="0" smtClean="0">
                <a:solidFill>
                  <a:srgbClr val="342F31"/>
                </a:solidFill>
                <a:ea typeface="Segoe UI" pitchFamily="34" charset="0"/>
                <a:cs typeface="Segoe UI" pitchFamily="34" charset="0"/>
              </a:rPr>
              <a:t>(write)</a:t>
            </a:r>
            <a:endParaRPr lang="en-US" sz="2400" dirty="0" smtClean="0">
              <a:solidFill>
                <a:srgbClr val="342F31"/>
              </a:solidFill>
              <a:ea typeface="Segoe UI" pitchFamily="34" charset="0"/>
              <a:cs typeface="Segoe UI" pitchFamily="34" charset="0"/>
            </a:endParaRPr>
          </a:p>
        </p:txBody>
      </p:sp>
      <p:sp>
        <p:nvSpPr>
          <p:cNvPr id="8" name="圓角矩形圖說文字 7"/>
          <p:cNvSpPr/>
          <p:nvPr/>
        </p:nvSpPr>
        <p:spPr bwMode="auto">
          <a:xfrm>
            <a:off x="7087442" y="1063487"/>
            <a:ext cx="2021814" cy="884583"/>
          </a:xfrm>
          <a:prstGeom prst="wedgeRoundRectCallout">
            <a:avLst>
              <a:gd name="adj1" fmla="val -26245"/>
              <a:gd name="adj2" fmla="val 76785"/>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solidFill>
                  <a:srgbClr val="342F31"/>
                </a:solidFill>
                <a:ea typeface="Segoe UI" pitchFamily="34" charset="0"/>
                <a:cs typeface="Segoe UI" pitchFamily="34" charset="0"/>
              </a:rPr>
              <a:t>Query</a:t>
            </a:r>
          </a:p>
          <a:p>
            <a:pPr algn="ctr" defTabSz="932472" fontAlgn="base">
              <a:lnSpc>
                <a:spcPct val="90000"/>
              </a:lnSpc>
              <a:spcBef>
                <a:spcPct val="0"/>
              </a:spcBef>
              <a:spcAft>
                <a:spcPct val="0"/>
              </a:spcAft>
            </a:pPr>
            <a:r>
              <a:rPr lang="en-US" sz="2400" dirty="0" smtClean="0">
                <a:solidFill>
                  <a:srgbClr val="342F31"/>
                </a:solidFill>
                <a:ea typeface="Segoe UI" pitchFamily="34" charset="0"/>
                <a:cs typeface="Segoe UI" pitchFamily="34" charset="0"/>
              </a:rPr>
              <a:t>(read)</a:t>
            </a:r>
            <a:endParaRPr lang="en-US" sz="2400" dirty="0" smtClean="0">
              <a:solidFill>
                <a:srgbClr val="342F31"/>
              </a:solidFill>
              <a:ea typeface="Segoe UI" pitchFamily="34" charset="0"/>
              <a:cs typeface="Segoe UI" pitchFamily="34" charset="0"/>
            </a:endParaRPr>
          </a:p>
        </p:txBody>
      </p:sp>
    </p:spTree>
    <p:extLst>
      <p:ext uri="{BB962C8B-B14F-4D97-AF65-F5344CB8AC3E}">
        <p14:creationId xmlns:p14="http://schemas.microsoft.com/office/powerpoint/2010/main" val="3571102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01931" y="1189177"/>
            <a:ext cx="8740142" cy="727700"/>
          </a:xfrm>
        </p:spPr>
        <p:txBody>
          <a:bodyPr/>
          <a:lstStyle/>
          <a:p>
            <a:endParaRPr lang="en-US"/>
          </a:p>
        </p:txBody>
      </p:sp>
      <p:sp>
        <p:nvSpPr>
          <p:cNvPr id="3" name="標題 2"/>
          <p:cNvSpPr>
            <a:spLocks noGrp="1"/>
          </p:cNvSpPr>
          <p:nvPr>
            <p:ph type="title"/>
          </p:nvPr>
        </p:nvSpPr>
        <p:spPr/>
        <p:txBody>
          <a:bodyPr/>
          <a:lstStyle/>
          <a:p>
            <a:endParaRPr lang="en-US"/>
          </a:p>
        </p:txBody>
      </p:sp>
      <p:pic>
        <p:nvPicPr>
          <p:cNvPr id="4" name="圖片 3"/>
          <p:cNvPicPr>
            <a:picLocks noChangeAspect="1"/>
          </p:cNvPicPr>
          <p:nvPr/>
        </p:nvPicPr>
        <p:blipFill>
          <a:blip r:embed="rId2"/>
          <a:stretch>
            <a:fillRect/>
          </a:stretch>
        </p:blipFill>
        <p:spPr>
          <a:xfrm>
            <a:off x="281889" y="1074383"/>
            <a:ext cx="8580222" cy="4329111"/>
          </a:xfrm>
          <a:prstGeom prst="rect">
            <a:avLst/>
          </a:prstGeom>
        </p:spPr>
      </p:pic>
    </p:spTree>
    <p:extLst>
      <p:ext uri="{BB962C8B-B14F-4D97-AF65-F5344CB8AC3E}">
        <p14:creationId xmlns:p14="http://schemas.microsoft.com/office/powerpoint/2010/main" val="2665648198"/>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01931" y="1189177"/>
            <a:ext cx="8740142" cy="727700"/>
          </a:xfrm>
        </p:spPr>
        <p:txBody>
          <a:bodyPr/>
          <a:lstStyle/>
          <a:p>
            <a:endParaRPr lang="en-US"/>
          </a:p>
        </p:txBody>
      </p:sp>
      <p:sp>
        <p:nvSpPr>
          <p:cNvPr id="3" name="標題 2"/>
          <p:cNvSpPr>
            <a:spLocks noGrp="1"/>
          </p:cNvSpPr>
          <p:nvPr>
            <p:ph type="title"/>
          </p:nvPr>
        </p:nvSpPr>
        <p:spPr/>
        <p:txBody>
          <a:bodyPr/>
          <a:lstStyle/>
          <a:p>
            <a:endParaRPr lang="en-US"/>
          </a:p>
        </p:txBody>
      </p:sp>
      <p:pic>
        <p:nvPicPr>
          <p:cNvPr id="4" name="圖片 3"/>
          <p:cNvPicPr>
            <a:picLocks noChangeAspect="1"/>
          </p:cNvPicPr>
          <p:nvPr/>
        </p:nvPicPr>
        <p:blipFill>
          <a:blip r:embed="rId2"/>
          <a:stretch>
            <a:fillRect/>
          </a:stretch>
        </p:blipFill>
        <p:spPr>
          <a:xfrm>
            <a:off x="200194" y="1847708"/>
            <a:ext cx="8743612" cy="3434046"/>
          </a:xfrm>
          <a:prstGeom prst="rect">
            <a:avLst/>
          </a:prstGeom>
        </p:spPr>
      </p:pic>
    </p:spTree>
    <p:extLst>
      <p:ext uri="{BB962C8B-B14F-4D97-AF65-F5344CB8AC3E}">
        <p14:creationId xmlns:p14="http://schemas.microsoft.com/office/powerpoint/2010/main" val="2030140304"/>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01931" y="1189177"/>
            <a:ext cx="8740142" cy="727700"/>
          </a:xfrm>
        </p:spPr>
        <p:txBody>
          <a:bodyPr/>
          <a:lstStyle/>
          <a:p>
            <a:endParaRPr lang="en-US"/>
          </a:p>
        </p:txBody>
      </p:sp>
      <p:sp>
        <p:nvSpPr>
          <p:cNvPr id="3" name="標題 2"/>
          <p:cNvSpPr>
            <a:spLocks noGrp="1"/>
          </p:cNvSpPr>
          <p:nvPr>
            <p:ph type="title"/>
          </p:nvPr>
        </p:nvSpPr>
        <p:spPr/>
        <p:txBody>
          <a:bodyPr/>
          <a:lstStyle/>
          <a:p>
            <a:endParaRPr lang="en-US"/>
          </a:p>
        </p:txBody>
      </p:sp>
      <p:pic>
        <p:nvPicPr>
          <p:cNvPr id="4" name="圖片 3"/>
          <p:cNvPicPr>
            <a:picLocks noChangeAspect="1"/>
          </p:cNvPicPr>
          <p:nvPr/>
        </p:nvPicPr>
        <p:blipFill>
          <a:blip r:embed="rId2"/>
          <a:stretch>
            <a:fillRect/>
          </a:stretch>
        </p:blipFill>
        <p:spPr>
          <a:xfrm>
            <a:off x="43284" y="2543174"/>
            <a:ext cx="9057432" cy="1771652"/>
          </a:xfrm>
          <a:prstGeom prst="rect">
            <a:avLst/>
          </a:prstGeom>
        </p:spPr>
      </p:pic>
    </p:spTree>
    <p:extLst>
      <p:ext uri="{BB962C8B-B14F-4D97-AF65-F5344CB8AC3E}">
        <p14:creationId xmlns:p14="http://schemas.microsoft.com/office/powerpoint/2010/main" val="3663847899"/>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01931" y="1189177"/>
            <a:ext cx="8740142" cy="727700"/>
          </a:xfrm>
        </p:spPr>
        <p:txBody>
          <a:bodyPr/>
          <a:lstStyle/>
          <a:p>
            <a:endParaRPr lang="en-US"/>
          </a:p>
        </p:txBody>
      </p:sp>
      <p:sp>
        <p:nvSpPr>
          <p:cNvPr id="3" name="標題 2"/>
          <p:cNvSpPr>
            <a:spLocks noGrp="1"/>
          </p:cNvSpPr>
          <p:nvPr>
            <p:ph type="title"/>
          </p:nvPr>
        </p:nvSpPr>
        <p:spPr/>
        <p:txBody>
          <a:bodyPr/>
          <a:lstStyle/>
          <a:p>
            <a:endParaRPr lang="en-US"/>
          </a:p>
        </p:txBody>
      </p:sp>
      <p:pic>
        <p:nvPicPr>
          <p:cNvPr id="4" name="圖片 3"/>
          <p:cNvPicPr>
            <a:picLocks noChangeAspect="1"/>
          </p:cNvPicPr>
          <p:nvPr/>
        </p:nvPicPr>
        <p:blipFill rotWithShape="1">
          <a:blip r:embed="rId2"/>
          <a:srcRect t="61860" r="18253"/>
          <a:stretch/>
        </p:blipFill>
        <p:spPr>
          <a:xfrm>
            <a:off x="53341" y="2183166"/>
            <a:ext cx="9043590" cy="2345712"/>
          </a:xfrm>
          <a:prstGeom prst="rect">
            <a:avLst/>
          </a:prstGeom>
        </p:spPr>
      </p:pic>
    </p:spTree>
    <p:extLst>
      <p:ext uri="{BB962C8B-B14F-4D97-AF65-F5344CB8AC3E}">
        <p14:creationId xmlns:p14="http://schemas.microsoft.com/office/powerpoint/2010/main" val="1144111907"/>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01931" y="1189177"/>
            <a:ext cx="8740142" cy="727700"/>
          </a:xfrm>
        </p:spPr>
        <p:txBody>
          <a:bodyPr/>
          <a:lstStyle/>
          <a:p>
            <a:endParaRPr lang="en-US"/>
          </a:p>
        </p:txBody>
      </p:sp>
      <p:sp>
        <p:nvSpPr>
          <p:cNvPr id="3" name="標題 2"/>
          <p:cNvSpPr>
            <a:spLocks noGrp="1"/>
          </p:cNvSpPr>
          <p:nvPr>
            <p:ph type="title"/>
          </p:nvPr>
        </p:nvSpPr>
        <p:spPr/>
        <p:txBody>
          <a:bodyPr/>
          <a:lstStyle/>
          <a:p>
            <a:endParaRPr lang="en-US"/>
          </a:p>
        </p:txBody>
      </p:sp>
      <p:pic>
        <p:nvPicPr>
          <p:cNvPr id="4" name="圖片 3"/>
          <p:cNvPicPr>
            <a:picLocks noChangeAspect="1"/>
          </p:cNvPicPr>
          <p:nvPr/>
        </p:nvPicPr>
        <p:blipFill>
          <a:blip r:embed="rId2"/>
          <a:stretch>
            <a:fillRect/>
          </a:stretch>
        </p:blipFill>
        <p:spPr>
          <a:xfrm>
            <a:off x="83821" y="1647432"/>
            <a:ext cx="8976360" cy="3563138"/>
          </a:xfrm>
          <a:prstGeom prst="rect">
            <a:avLst/>
          </a:prstGeom>
        </p:spPr>
      </p:pic>
    </p:spTree>
    <p:extLst>
      <p:ext uri="{BB962C8B-B14F-4D97-AF65-F5344CB8AC3E}">
        <p14:creationId xmlns:p14="http://schemas.microsoft.com/office/powerpoint/2010/main" val="1948939925"/>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26035" y="2420380"/>
            <a:ext cx="8516036" cy="932563"/>
          </a:xfrm>
        </p:spPr>
        <p:txBody>
          <a:bodyPr/>
          <a:lstStyle/>
          <a:p>
            <a:r>
              <a:rPr lang="zh-TW" altLang="en-US" sz="5400" dirty="0" smtClean="0"/>
              <a:t>小心</a:t>
            </a:r>
            <a:r>
              <a:rPr lang="en-US" altLang="zh-TW" sz="5400" dirty="0" smtClean="0"/>
              <a:t>“</a:t>
            </a:r>
            <a:r>
              <a:rPr lang="zh-TW" altLang="en-US" sz="5400" dirty="0" smtClean="0"/>
              <a:t>一窩蜂</a:t>
            </a:r>
            <a:r>
              <a:rPr lang="zh-TW" altLang="en-US" sz="5400" dirty="0"/>
              <a:t>驅動</a:t>
            </a:r>
            <a:r>
              <a:rPr lang="zh-TW" altLang="en-US" sz="5400" dirty="0" smtClean="0"/>
              <a:t>開發</a:t>
            </a:r>
            <a:r>
              <a:rPr lang="en-US" altLang="zh-TW" sz="5400" dirty="0" smtClean="0"/>
              <a:t>”!!</a:t>
            </a:r>
            <a:endParaRPr lang="en-US" dirty="0"/>
          </a:p>
        </p:txBody>
      </p:sp>
    </p:spTree>
    <p:extLst>
      <p:ext uri="{BB962C8B-B14F-4D97-AF65-F5344CB8AC3E}">
        <p14:creationId xmlns:p14="http://schemas.microsoft.com/office/powerpoint/2010/main" val="1367494009"/>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4951025" y="5984676"/>
            <a:ext cx="4235518" cy="507831"/>
          </a:xfrm>
          <a:prstGeom prst="rect">
            <a:avLst/>
          </a:prstGeom>
          <a:noFill/>
        </p:spPr>
        <p:txBody>
          <a:bodyPr wrap="none" rtlCol="0">
            <a:spAutoFit/>
          </a:bodyPr>
          <a:lstStyle/>
          <a:p>
            <a:r>
              <a:rPr lang="en-US" altLang="zh-TW" sz="1350" dirty="0">
                <a:solidFill>
                  <a:schemeClr val="tx1">
                    <a:lumMod val="50000"/>
                  </a:schemeClr>
                </a:solidFill>
                <a:hlinkClick r:id="rId2"/>
              </a:rPr>
              <a:t>https://blog.chunfuchao.com/?</a:t>
            </a:r>
            <a:r>
              <a:rPr lang="en-US" altLang="zh-TW" sz="1350" dirty="0" smtClean="0">
                <a:solidFill>
                  <a:schemeClr val="tx1">
                    <a:lumMod val="50000"/>
                  </a:schemeClr>
                </a:solidFill>
                <a:hlinkClick r:id="rId2"/>
              </a:rPr>
              <a:t>p=656&amp;variant=zh-tw</a:t>
            </a:r>
            <a:endParaRPr lang="en-US" altLang="zh-TW" sz="1350" dirty="0" smtClean="0">
              <a:solidFill>
                <a:schemeClr val="tx1">
                  <a:lumMod val="50000"/>
                </a:schemeClr>
              </a:solidFill>
            </a:endParaRPr>
          </a:p>
          <a:p>
            <a:endParaRPr lang="zh-TW" altLang="en-US" sz="1350" dirty="0">
              <a:solidFill>
                <a:schemeClr val="tx1">
                  <a:lumMod val="50000"/>
                </a:schemeClr>
              </a:solidFill>
            </a:endParaRPr>
          </a:p>
        </p:txBody>
      </p:sp>
      <p:sp>
        <p:nvSpPr>
          <p:cNvPr id="6" name="標題 3"/>
          <p:cNvSpPr txBox="1">
            <a:spLocks/>
          </p:cNvSpPr>
          <p:nvPr/>
        </p:nvSpPr>
        <p:spPr>
          <a:xfrm>
            <a:off x="822960" y="1426464"/>
            <a:ext cx="7543800" cy="2674620"/>
          </a:xfrm>
          <a:prstGeom prst="rect">
            <a:avLst/>
          </a:prstGeom>
        </p:spPr>
        <p:txBody>
          <a:bodyPr vert="horz" wrap="square" lIns="109728" tIns="68580" rIns="109728" bIns="68580" rtlCol="0" anchor="t">
            <a:norm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微軟正黑體" panose="020B0604030504040204" pitchFamily="34" charset="-120"/>
                <a:ea typeface="微軟正黑體" panose="020B0604030504040204" pitchFamily="34" charset="-120"/>
                <a:cs typeface="Segoe UI" pitchFamily="34" charset="0"/>
              </a:defRPr>
            </a:lvl1pPr>
          </a:lstStyle>
          <a:p>
            <a:pPr algn="r"/>
            <a:r>
              <a:rPr lang="zh-TW" altLang="en-US" sz="4500" dirty="0"/>
              <a:t>切記</a:t>
            </a:r>
            <a:r>
              <a:rPr lang="en-US" altLang="zh-TW" sz="4500" dirty="0"/>
              <a:t>!!</a:t>
            </a:r>
            <a:br>
              <a:rPr lang="en-US" altLang="zh-TW" sz="4500" dirty="0"/>
            </a:br>
            <a:r>
              <a:rPr lang="zh-TW" altLang="en-US" sz="4500" dirty="0"/>
              <a:t> </a:t>
            </a:r>
            <a:br>
              <a:rPr lang="zh-TW" altLang="en-US" sz="4500" dirty="0"/>
            </a:br>
            <a:r>
              <a:rPr lang="zh-TW" altLang="en-US" sz="4500" dirty="0"/>
              <a:t>避免陷入 </a:t>
            </a:r>
            <a:r>
              <a:rPr lang="en-US" altLang="zh-TW" sz="4500" dirty="0"/>
              <a:t>"</a:t>
            </a:r>
            <a:r>
              <a:rPr lang="zh-TW" altLang="en-US" sz="4500" dirty="0"/>
              <a:t>一窩蜂驅動開發</a:t>
            </a:r>
            <a:r>
              <a:rPr lang="en-US" altLang="zh-TW" sz="4500" dirty="0"/>
              <a:t>"</a:t>
            </a:r>
            <a:r>
              <a:rPr lang="zh-TW" altLang="en-US" sz="4500" dirty="0"/>
              <a:t> </a:t>
            </a:r>
            <a:r>
              <a:rPr lang="en-US" altLang="zh-TW" sz="4500" dirty="0"/>
              <a:t>!!</a:t>
            </a:r>
            <a:endParaRPr lang="zh-TW" altLang="en-US" sz="4500" dirty="0"/>
          </a:p>
        </p:txBody>
      </p:sp>
      <p:sp>
        <p:nvSpPr>
          <p:cNvPr id="8" name="副標題 4"/>
          <p:cNvSpPr txBox="1">
            <a:spLocks/>
          </p:cNvSpPr>
          <p:nvPr/>
        </p:nvSpPr>
        <p:spPr>
          <a:xfrm>
            <a:off x="825038" y="4198965"/>
            <a:ext cx="7543800" cy="857250"/>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微軟正黑體" panose="020B0604030504040204" pitchFamily="34" charset="-120"/>
                <a:ea typeface="微軟正黑體" panose="020B0604030504040204" pitchFamily="34" charset="-12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zh-TW" altLang="en-US" sz="2941" b="1"/>
              <a:t>新技術 </a:t>
            </a:r>
            <a:r>
              <a:rPr lang="en-US" altLang="zh-TW" sz="2941" b="1">
                <a:solidFill>
                  <a:srgbClr val="FF0000"/>
                </a:solidFill>
              </a:rPr>
              <a:t>!=</a:t>
            </a:r>
            <a:r>
              <a:rPr lang="zh-TW" altLang="en-US" sz="2941" b="1"/>
              <a:t> 新希望</a:t>
            </a:r>
          </a:p>
          <a:p>
            <a:endParaRPr lang="zh-TW" altLang="en-US" sz="2941" dirty="0"/>
          </a:p>
        </p:txBody>
      </p:sp>
    </p:spTree>
    <p:extLst>
      <p:ext uri="{BB962C8B-B14F-4D97-AF65-F5344CB8AC3E}">
        <p14:creationId xmlns:p14="http://schemas.microsoft.com/office/powerpoint/2010/main" val="2445559444"/>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en-US"/>
          </a:p>
        </p:txBody>
      </p:sp>
      <p:pic>
        <p:nvPicPr>
          <p:cNvPr id="1026" name="Picture 2" descr="https://blog.chunfuchao.com/wp-content/uploads/2017/02/HypeDev.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20" y="292422"/>
            <a:ext cx="7879080" cy="5777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5982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小巧、專注；</a:t>
            </a:r>
            <a:r>
              <a:rPr lang="en-US" altLang="zh-TW" dirty="0"/>
              <a:t/>
            </a:r>
            <a:br>
              <a:rPr lang="en-US" altLang="zh-TW" dirty="0"/>
            </a:br>
            <a:r>
              <a:rPr lang="zh-TW" altLang="en-US" dirty="0"/>
              <a:t>自主性；</a:t>
            </a:r>
          </a:p>
        </p:txBody>
      </p:sp>
      <p:sp>
        <p:nvSpPr>
          <p:cNvPr id="5" name="內容版面配置區 4"/>
          <p:cNvSpPr>
            <a:spLocks noGrp="1"/>
          </p:cNvSpPr>
          <p:nvPr>
            <p:ph idx="1"/>
          </p:nvPr>
        </p:nvSpPr>
        <p:spPr>
          <a:xfrm>
            <a:off x="3131820" y="232410"/>
            <a:ext cx="5875020" cy="6472156"/>
          </a:xfrm>
        </p:spPr>
        <p:txBody>
          <a:bodyPr/>
          <a:lstStyle/>
          <a:p>
            <a:r>
              <a:rPr lang="zh-TW" altLang="en-US" b="1" dirty="0"/>
              <a:t>高內聚 </a:t>
            </a:r>
            <a:r>
              <a:rPr lang="zh-TW" altLang="en-US" b="1" dirty="0" smtClean="0"/>
              <a:t>低耦合</a:t>
            </a:r>
            <a:r>
              <a:rPr lang="en-US" altLang="zh-TW" b="1" dirty="0" smtClean="0"/>
              <a:t>:</a:t>
            </a:r>
            <a:endParaRPr lang="en-US" altLang="zh-TW" b="1" dirty="0"/>
          </a:p>
          <a:p>
            <a:pPr lvl="1"/>
            <a:r>
              <a:rPr lang="en-US" altLang="zh-TW" dirty="0"/>
              <a:t>"</a:t>
            </a:r>
            <a:r>
              <a:rPr lang="zh-TW" altLang="en-US" dirty="0"/>
              <a:t>將那些因為相同理由而改變的東西集合起來，將那些因為不同理由而改變的東西分離開</a:t>
            </a:r>
            <a:r>
              <a:rPr lang="zh-TW" altLang="en-US" dirty="0" smtClean="0"/>
              <a:t>來</a:t>
            </a:r>
            <a:r>
              <a:rPr lang="en-US" altLang="zh-TW" dirty="0" smtClean="0"/>
              <a:t>”</a:t>
            </a:r>
            <a:endParaRPr lang="en-US" altLang="zh-TW" dirty="0"/>
          </a:p>
          <a:p>
            <a:r>
              <a:rPr lang="zh-TW" altLang="en-US" b="1" dirty="0" smtClean="0"/>
              <a:t>如果</a:t>
            </a:r>
            <a:r>
              <a:rPr lang="zh-TW" altLang="en-US" b="1" dirty="0"/>
              <a:t>沒能解耦合，一切都是徒然</a:t>
            </a:r>
            <a:r>
              <a:rPr lang="en-US" altLang="zh-TW" b="1" dirty="0"/>
              <a:t>:</a:t>
            </a:r>
          </a:p>
          <a:p>
            <a:pPr lvl="1"/>
            <a:r>
              <a:rPr lang="en-US" altLang="zh-TW" dirty="0"/>
              <a:t>"</a:t>
            </a:r>
            <a:r>
              <a:rPr lang="zh-TW" altLang="en-US" dirty="0"/>
              <a:t>你能夠獨立的對服務進行變更，並且獨立的部署他，而不需要改變其他事情嗎</a:t>
            </a:r>
            <a:r>
              <a:rPr lang="en-US" altLang="zh-TW" dirty="0" smtClean="0"/>
              <a:t>?"</a:t>
            </a:r>
          </a:p>
          <a:p>
            <a:r>
              <a:rPr lang="zh-TW" altLang="en-US" b="1" dirty="0" smtClean="0"/>
              <a:t>多小才夠小</a:t>
            </a:r>
            <a:r>
              <a:rPr lang="en-US" altLang="zh-TW" b="1" dirty="0" smtClean="0"/>
              <a:t>?</a:t>
            </a:r>
          </a:p>
          <a:p>
            <a:pPr lvl="1"/>
            <a:r>
              <a:rPr lang="en-US" altLang="zh-TW" dirty="0" smtClean="0"/>
              <a:t>"</a:t>
            </a:r>
            <a:r>
              <a:rPr lang="zh-TW" altLang="en-US" dirty="0" smtClean="0"/>
              <a:t>服務越小，微服務架構的優點就會被放大，然而過多的活動元件也會讓複雜度變高</a:t>
            </a:r>
            <a:r>
              <a:rPr lang="en-US" altLang="zh-TW" dirty="0" smtClean="0"/>
              <a:t>”</a:t>
            </a:r>
          </a:p>
          <a:p>
            <a:pPr lvl="1"/>
            <a:endParaRPr lang="en-US" altLang="zh-TW" dirty="0"/>
          </a:p>
        </p:txBody>
      </p:sp>
      <p:sp>
        <p:nvSpPr>
          <p:cNvPr id="6" name="文字版面配置區 5"/>
          <p:cNvSpPr>
            <a:spLocks noGrp="1"/>
          </p:cNvSpPr>
          <p:nvPr>
            <p:ph type="body" sz="half" idx="2"/>
          </p:nvPr>
        </p:nvSpPr>
        <p:spPr/>
        <p:txBody>
          <a:bodyPr/>
          <a:lstStyle/>
          <a:p>
            <a:endParaRPr lang="zh-TW" altLang="en-US"/>
          </a:p>
        </p:txBody>
      </p:sp>
      <p:sp>
        <p:nvSpPr>
          <p:cNvPr id="7" name="向右箭號 6">
            <a:hlinkClick r:id="rId2" action="ppaction://hlinksldjump"/>
          </p:cNvPr>
          <p:cNvSpPr/>
          <p:nvPr/>
        </p:nvSpPr>
        <p:spPr bwMode="auto">
          <a:xfrm>
            <a:off x="8328991" y="5506278"/>
            <a:ext cx="516835" cy="655983"/>
          </a:xfrm>
          <a:prstGeom prst="rightArrow">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8454130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b="1" dirty="0"/>
              <a:t>一窩蜂的例子：</a:t>
            </a:r>
            <a:endParaRPr lang="zh-TW" altLang="en-US" dirty="0"/>
          </a:p>
        </p:txBody>
      </p:sp>
      <p:sp>
        <p:nvSpPr>
          <p:cNvPr id="6" name="內容版面配置區 5"/>
          <p:cNvSpPr>
            <a:spLocks noGrp="1"/>
          </p:cNvSpPr>
          <p:nvPr>
            <p:ph idx="1"/>
          </p:nvPr>
        </p:nvSpPr>
        <p:spPr>
          <a:xfrm>
            <a:off x="3600450" y="731520"/>
            <a:ext cx="4869180" cy="727700"/>
          </a:xfrm>
        </p:spPr>
        <p:txBody>
          <a:bodyPr/>
          <a:lstStyle/>
          <a:p>
            <a:endParaRPr lang="zh-TW" altLang="en-US"/>
          </a:p>
        </p:txBody>
      </p:sp>
      <p:sp>
        <p:nvSpPr>
          <p:cNvPr id="7" name="文字版面配置區 6"/>
          <p:cNvSpPr>
            <a:spLocks noGrp="1"/>
          </p:cNvSpPr>
          <p:nvPr>
            <p:ph type="body" sz="half" idx="2"/>
          </p:nvPr>
        </p:nvSpPr>
        <p:spPr/>
        <p:txBody>
          <a:bodyPr>
            <a:normAutofit/>
          </a:bodyPr>
          <a:lstStyle/>
          <a:p>
            <a:r>
              <a:rPr lang="zh-TW" altLang="en-US" b="1" dirty="0"/>
              <a:t>一窩蜂是開發團隊自我毀滅的原因</a:t>
            </a:r>
          </a:p>
          <a:p>
            <a:r>
              <a:rPr lang="zh-TW" altLang="en-US" dirty="0"/>
              <a:t>問題在於一窩蜂會造成錯誤的決策。架構設計錯誤與技術選用錯誤都會</a:t>
            </a:r>
            <a:r>
              <a:rPr lang="zh-TW" altLang="en-US" b="1" dirty="0"/>
              <a:t>困擾團隊數個月甚至數年之久</a:t>
            </a:r>
            <a:r>
              <a:rPr lang="zh-TW" altLang="en-US" dirty="0"/>
              <a:t>。最壞的情況會造成另一個很糟糕的行為：</a:t>
            </a:r>
            <a:r>
              <a:rPr lang="zh-TW" altLang="en-US" b="1" dirty="0"/>
              <a:t>砍掉重練</a:t>
            </a:r>
            <a:r>
              <a:rPr lang="zh-TW" altLang="en-US" dirty="0"/>
              <a:t>，這樣做永遠不會有好結果的。</a:t>
            </a:r>
          </a:p>
          <a:p>
            <a:r>
              <a:rPr lang="zh-TW" altLang="en-US" dirty="0"/>
              <a:t>一切的</a:t>
            </a:r>
            <a:r>
              <a:rPr lang="zh-TW" altLang="en-US" b="1" dirty="0"/>
              <a:t>罪惡根源似乎是社群媒體</a:t>
            </a:r>
            <a:r>
              <a:rPr lang="zh-TW" altLang="en-US" dirty="0"/>
              <a:t>，太多的想法在實戰測試之前就傳出去了，跑得比大家分析利弊得失的速度還要快。</a:t>
            </a:r>
          </a:p>
          <a:p>
            <a:endParaRPr lang="zh-TW" altLang="en-US" dirty="0"/>
          </a:p>
        </p:txBody>
      </p:sp>
      <p:pic>
        <p:nvPicPr>
          <p:cNvPr id="4" name="圖片 3"/>
          <p:cNvPicPr>
            <a:picLocks noChangeAspect="1"/>
          </p:cNvPicPr>
          <p:nvPr/>
        </p:nvPicPr>
        <p:blipFill>
          <a:blip r:embed="rId2"/>
          <a:stretch>
            <a:fillRect/>
          </a:stretch>
        </p:blipFill>
        <p:spPr>
          <a:xfrm>
            <a:off x="3089322" y="964096"/>
            <a:ext cx="6084495" cy="4638490"/>
          </a:xfrm>
          <a:prstGeom prst="rect">
            <a:avLst/>
          </a:prstGeom>
        </p:spPr>
      </p:pic>
      <p:sp>
        <p:nvSpPr>
          <p:cNvPr id="8" name="矩形 7"/>
          <p:cNvSpPr/>
          <p:nvPr/>
        </p:nvSpPr>
        <p:spPr bwMode="auto">
          <a:xfrm>
            <a:off x="3089322" y="2880359"/>
            <a:ext cx="6054678" cy="648032"/>
          </a:xfrm>
          <a:prstGeom prst="rect">
            <a:avLst/>
          </a:prstGeom>
          <a:solidFill>
            <a:srgbClr val="FFFF00">
              <a:alpha val="20000"/>
            </a:srgbClr>
          </a:solidFill>
          <a:ln>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矩形 8"/>
          <p:cNvSpPr/>
          <p:nvPr/>
        </p:nvSpPr>
        <p:spPr bwMode="auto">
          <a:xfrm>
            <a:off x="3089322" y="3739099"/>
            <a:ext cx="6054678" cy="544666"/>
          </a:xfrm>
          <a:prstGeom prst="rect">
            <a:avLst/>
          </a:prstGeom>
          <a:solidFill>
            <a:srgbClr val="FFFF00">
              <a:alpha val="20000"/>
            </a:srgbClr>
          </a:solidFill>
          <a:ln>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矩形 9"/>
          <p:cNvSpPr/>
          <p:nvPr/>
        </p:nvSpPr>
        <p:spPr bwMode="auto">
          <a:xfrm>
            <a:off x="3089321" y="4516341"/>
            <a:ext cx="4812287" cy="264381"/>
          </a:xfrm>
          <a:prstGeom prst="rect">
            <a:avLst/>
          </a:prstGeom>
          <a:solidFill>
            <a:srgbClr val="FFFF00">
              <a:alpha val="20000"/>
            </a:srgbClr>
          </a:solidFill>
          <a:ln>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93897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1" dirty="0"/>
              <a:t>在用之前先研究測試</a:t>
            </a:r>
          </a:p>
        </p:txBody>
      </p:sp>
      <p:sp>
        <p:nvSpPr>
          <p:cNvPr id="6" name="內容版面配置區 5"/>
          <p:cNvSpPr>
            <a:spLocks noGrp="1"/>
          </p:cNvSpPr>
          <p:nvPr>
            <p:ph idx="1"/>
          </p:nvPr>
        </p:nvSpPr>
        <p:spPr>
          <a:xfrm>
            <a:off x="1061834" y="2326313"/>
            <a:ext cx="7543800" cy="727700"/>
          </a:xfrm>
        </p:spPr>
        <p:txBody>
          <a:bodyPr/>
          <a:lstStyle/>
          <a:p>
            <a:endParaRPr lang="zh-TW" altLang="en-US"/>
          </a:p>
        </p:txBody>
      </p:sp>
      <p:pic>
        <p:nvPicPr>
          <p:cNvPr id="5" name="圖片 4"/>
          <p:cNvPicPr>
            <a:picLocks noChangeAspect="1"/>
          </p:cNvPicPr>
          <p:nvPr/>
        </p:nvPicPr>
        <p:blipFill rotWithShape="1">
          <a:blip r:embed="rId2"/>
          <a:srcRect t="19556"/>
          <a:stretch/>
        </p:blipFill>
        <p:spPr>
          <a:xfrm>
            <a:off x="45089" y="1938959"/>
            <a:ext cx="9055562" cy="3486482"/>
          </a:xfrm>
          <a:prstGeom prst="rect">
            <a:avLst/>
          </a:prstGeom>
        </p:spPr>
      </p:pic>
    </p:spTree>
    <p:extLst>
      <p:ext uri="{BB962C8B-B14F-4D97-AF65-F5344CB8AC3E}">
        <p14:creationId xmlns:p14="http://schemas.microsoft.com/office/powerpoint/2010/main" val="51763063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b="1" dirty="0"/>
              <a:t>什麼時候下手？</a:t>
            </a:r>
            <a:endParaRPr lang="zh-TW" altLang="en-US" dirty="0"/>
          </a:p>
        </p:txBody>
      </p:sp>
      <p:sp>
        <p:nvSpPr>
          <p:cNvPr id="6" name="內容版面配置區 5"/>
          <p:cNvSpPr>
            <a:spLocks noGrp="1"/>
          </p:cNvSpPr>
          <p:nvPr>
            <p:ph idx="1"/>
          </p:nvPr>
        </p:nvSpPr>
        <p:spPr>
          <a:xfrm>
            <a:off x="201932" y="1189179"/>
            <a:ext cx="8740141" cy="727700"/>
          </a:xfrm>
        </p:spPr>
        <p:txBody>
          <a:bodyPr/>
          <a:lstStyle/>
          <a:p>
            <a:endParaRPr lang="zh-TW" altLang="en-US"/>
          </a:p>
        </p:txBody>
      </p:sp>
      <p:pic>
        <p:nvPicPr>
          <p:cNvPr id="7" name="圖片 6"/>
          <p:cNvPicPr>
            <a:picLocks noChangeAspect="1"/>
          </p:cNvPicPr>
          <p:nvPr/>
        </p:nvPicPr>
        <p:blipFill>
          <a:blip r:embed="rId2"/>
          <a:stretch>
            <a:fillRect/>
          </a:stretch>
        </p:blipFill>
        <p:spPr>
          <a:xfrm>
            <a:off x="99060" y="1953353"/>
            <a:ext cx="9027240" cy="3593916"/>
          </a:xfrm>
          <a:prstGeom prst="rect">
            <a:avLst/>
          </a:prstGeom>
        </p:spPr>
      </p:pic>
    </p:spTree>
    <p:extLst>
      <p:ext uri="{BB962C8B-B14F-4D97-AF65-F5344CB8AC3E}">
        <p14:creationId xmlns:p14="http://schemas.microsoft.com/office/powerpoint/2010/main" val="202409495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b="1" dirty="0"/>
              <a:t>僱用對的人</a:t>
            </a:r>
            <a:endParaRPr lang="zh-TW" altLang="en-US" dirty="0"/>
          </a:p>
        </p:txBody>
      </p:sp>
      <p:sp>
        <p:nvSpPr>
          <p:cNvPr id="6" name="內容版面配置區 5"/>
          <p:cNvSpPr>
            <a:spLocks noGrp="1"/>
          </p:cNvSpPr>
          <p:nvPr>
            <p:ph idx="1"/>
          </p:nvPr>
        </p:nvSpPr>
        <p:spPr>
          <a:xfrm>
            <a:off x="201932" y="1189179"/>
            <a:ext cx="8740141" cy="727700"/>
          </a:xfrm>
        </p:spPr>
        <p:txBody>
          <a:bodyPr/>
          <a:lstStyle/>
          <a:p>
            <a:endParaRPr lang="zh-TW" altLang="en-US"/>
          </a:p>
        </p:txBody>
      </p:sp>
      <p:pic>
        <p:nvPicPr>
          <p:cNvPr id="7" name="圖片 6"/>
          <p:cNvPicPr>
            <a:picLocks noChangeAspect="1"/>
          </p:cNvPicPr>
          <p:nvPr/>
        </p:nvPicPr>
        <p:blipFill>
          <a:blip r:embed="rId2"/>
          <a:stretch>
            <a:fillRect/>
          </a:stretch>
        </p:blipFill>
        <p:spPr>
          <a:xfrm>
            <a:off x="125274" y="2054689"/>
            <a:ext cx="8972186" cy="2403012"/>
          </a:xfrm>
          <a:prstGeom prst="rect">
            <a:avLst/>
          </a:prstGeom>
        </p:spPr>
      </p:pic>
      <p:sp>
        <p:nvSpPr>
          <p:cNvPr id="8" name="矩形 7"/>
          <p:cNvSpPr/>
          <p:nvPr/>
        </p:nvSpPr>
        <p:spPr bwMode="auto">
          <a:xfrm>
            <a:off x="125275" y="2176670"/>
            <a:ext cx="4178368" cy="605719"/>
          </a:xfrm>
          <a:prstGeom prst="rect">
            <a:avLst/>
          </a:prstGeom>
          <a:solidFill>
            <a:srgbClr val="FFFF00">
              <a:alpha val="20000"/>
            </a:srgbClr>
          </a:solidFill>
          <a:ln>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矩形 8"/>
          <p:cNvSpPr/>
          <p:nvPr/>
        </p:nvSpPr>
        <p:spPr bwMode="auto">
          <a:xfrm>
            <a:off x="125272" y="3553846"/>
            <a:ext cx="8972187" cy="903855"/>
          </a:xfrm>
          <a:prstGeom prst="rect">
            <a:avLst/>
          </a:prstGeom>
          <a:solidFill>
            <a:srgbClr val="FFFF00">
              <a:alpha val="20000"/>
            </a:srgbClr>
          </a:solidFill>
          <a:ln>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07168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dirty="0" smtClean="0"/>
              <a:t>Q &amp;</a:t>
            </a:r>
            <a:r>
              <a:rPr lang="zh-TW" altLang="en-US" dirty="0" smtClean="0"/>
              <a:t> </a:t>
            </a:r>
            <a:r>
              <a:rPr lang="en-US" altLang="zh-TW" dirty="0" smtClean="0"/>
              <a:t>A ?</a:t>
            </a:r>
            <a:endParaRPr lang="en-US" dirty="0"/>
          </a:p>
        </p:txBody>
      </p:sp>
    </p:spTree>
    <p:extLst>
      <p:ext uri="{BB962C8B-B14F-4D97-AF65-F5344CB8AC3E}">
        <p14:creationId xmlns:p14="http://schemas.microsoft.com/office/powerpoint/2010/main" val="305285169"/>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A749A-2A99-4DB1-8566-47BDD4370A88}"/>
              </a:ext>
            </a:extLst>
          </p:cNvPr>
          <p:cNvSpPr>
            <a:spLocks noGrp="1"/>
          </p:cNvSpPr>
          <p:nvPr>
            <p:ph type="title"/>
          </p:nvPr>
        </p:nvSpPr>
        <p:spPr/>
        <p:txBody>
          <a:bodyPr/>
          <a:lstStyle/>
          <a:p>
            <a:r>
              <a:rPr lang="zh-TW" altLang="en-US" dirty="0" smtClean="0"/>
              <a:t>如何跟</a:t>
            </a:r>
            <a:r>
              <a:rPr lang="zh-TW" altLang="en-US" dirty="0" smtClean="0"/>
              <a:t>我聯絡</a:t>
            </a:r>
            <a:r>
              <a:rPr lang="en-US" altLang="zh-TW" dirty="0" smtClean="0"/>
              <a:t>:</a:t>
            </a:r>
            <a:endParaRPr lang="en-US" dirty="0"/>
          </a:p>
        </p:txBody>
      </p:sp>
      <p:pic>
        <p:nvPicPr>
          <p:cNvPr id="4" name="圖片 3">
            <a:extLst>
              <a:ext uri="{FF2B5EF4-FFF2-40B4-BE49-F238E27FC236}">
                <a16:creationId xmlns:a16="http://schemas.microsoft.com/office/drawing/2014/main" id="{303C308E-23DE-4015-8354-8B88FFE4515E}"/>
              </a:ext>
            </a:extLst>
          </p:cNvPr>
          <p:cNvPicPr>
            <a:picLocks noChangeAspect="1"/>
          </p:cNvPicPr>
          <p:nvPr/>
        </p:nvPicPr>
        <p:blipFill>
          <a:blip r:embed="rId3"/>
          <a:stretch>
            <a:fillRect/>
          </a:stretch>
        </p:blipFill>
        <p:spPr>
          <a:xfrm>
            <a:off x="3179970" y="1749132"/>
            <a:ext cx="2770812" cy="2770812"/>
          </a:xfrm>
          <a:prstGeom prst="rect">
            <a:avLst/>
          </a:prstGeom>
        </p:spPr>
      </p:pic>
      <p:pic>
        <p:nvPicPr>
          <p:cNvPr id="5" name="圖片 4">
            <a:extLst>
              <a:ext uri="{FF2B5EF4-FFF2-40B4-BE49-F238E27FC236}">
                <a16:creationId xmlns:a16="http://schemas.microsoft.com/office/drawing/2014/main" id="{0F4FB6CF-C041-4F72-8012-A2ED7FC60698}"/>
              </a:ext>
            </a:extLst>
          </p:cNvPr>
          <p:cNvPicPr>
            <a:picLocks noChangeAspect="1"/>
          </p:cNvPicPr>
          <p:nvPr/>
        </p:nvPicPr>
        <p:blipFill>
          <a:blip r:embed="rId4"/>
          <a:stretch>
            <a:fillRect/>
          </a:stretch>
        </p:blipFill>
        <p:spPr>
          <a:xfrm>
            <a:off x="6155362" y="1760726"/>
            <a:ext cx="2784059" cy="2784059"/>
          </a:xfrm>
          <a:prstGeom prst="rect">
            <a:avLst/>
          </a:prstGeom>
        </p:spPr>
      </p:pic>
      <p:sp>
        <p:nvSpPr>
          <p:cNvPr id="6" name="文字方塊 5">
            <a:extLst>
              <a:ext uri="{FF2B5EF4-FFF2-40B4-BE49-F238E27FC236}">
                <a16:creationId xmlns:a16="http://schemas.microsoft.com/office/drawing/2014/main" id="{A00CFF5C-47B2-406F-B93B-345AFE8251A6}"/>
              </a:ext>
            </a:extLst>
          </p:cNvPr>
          <p:cNvSpPr txBox="1"/>
          <p:nvPr/>
        </p:nvSpPr>
        <p:spPr>
          <a:xfrm>
            <a:off x="6155361" y="4723694"/>
            <a:ext cx="2765015" cy="784317"/>
          </a:xfrm>
          <a:prstGeom prst="rect">
            <a:avLst/>
          </a:prstGeom>
          <a:noFill/>
        </p:spPr>
        <p:txBody>
          <a:bodyPr wrap="square" lIns="137160" tIns="109728" rIns="137160" bIns="109728" rtlCol="0">
            <a:spAutoFit/>
          </a:bodyPr>
          <a:lstStyle/>
          <a:p>
            <a:pPr algn="ctr">
              <a:lnSpc>
                <a:spcPct val="90000"/>
              </a:lnSpc>
              <a:spcAft>
                <a:spcPts val="450"/>
              </a:spcAft>
            </a:pPr>
            <a:r>
              <a:rPr lang="zh-TW" altLang="en-US"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我的 </a:t>
            </a:r>
            <a:r>
              <a:rPr lang="en-US" altLang="zh-TW" dirty="0" smtClean="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GitHub</a:t>
            </a:r>
          </a:p>
          <a:p>
            <a:pPr algn="ctr">
              <a:lnSpc>
                <a:spcPct val="90000"/>
              </a:lnSpc>
              <a:spcAft>
                <a:spcPts val="450"/>
              </a:spcAft>
            </a:pPr>
            <a:r>
              <a:rPr lang="zh-TW" altLang="en-US" dirty="0" smtClean="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投影片、程式碼下</a:t>
            </a:r>
            <a:r>
              <a:rPr lang="zh-TW" altLang="en-US"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載</a:t>
            </a:r>
            <a:endParaRPr lang="zh-TW" altLang="en-US"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endParaRPr>
          </a:p>
        </p:txBody>
      </p:sp>
      <p:sp>
        <p:nvSpPr>
          <p:cNvPr id="7" name="文字方塊 6">
            <a:extLst>
              <a:ext uri="{FF2B5EF4-FFF2-40B4-BE49-F238E27FC236}">
                <a16:creationId xmlns:a16="http://schemas.microsoft.com/office/drawing/2014/main" id="{1C54E48E-B6B1-4DF6-AAF9-F6252987941C}"/>
              </a:ext>
            </a:extLst>
          </p:cNvPr>
          <p:cNvSpPr txBox="1"/>
          <p:nvPr/>
        </p:nvSpPr>
        <p:spPr>
          <a:xfrm>
            <a:off x="3179970" y="4723694"/>
            <a:ext cx="2770811" cy="784317"/>
          </a:xfrm>
          <a:prstGeom prst="rect">
            <a:avLst/>
          </a:prstGeom>
          <a:noFill/>
        </p:spPr>
        <p:txBody>
          <a:bodyPr wrap="square" lIns="137160" tIns="109728" rIns="137160" bIns="109728" rtlCol="0">
            <a:spAutoFit/>
          </a:bodyPr>
          <a:lstStyle/>
          <a:p>
            <a:pPr algn="ctr">
              <a:lnSpc>
                <a:spcPct val="90000"/>
              </a:lnSpc>
              <a:spcAft>
                <a:spcPts val="450"/>
              </a:spcAft>
            </a:pPr>
            <a:r>
              <a:rPr lang="zh-TW" altLang="en-US"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安德魯的部落</a:t>
            </a:r>
            <a:r>
              <a:rPr lang="zh-TW" altLang="en-US" dirty="0" smtClean="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格</a:t>
            </a:r>
            <a:endParaRPr lang="en-US" altLang="zh-TW" dirty="0" smtClean="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endParaRPr>
          </a:p>
          <a:p>
            <a:pPr algn="ctr">
              <a:lnSpc>
                <a:spcPct val="90000"/>
              </a:lnSpc>
              <a:spcAft>
                <a:spcPts val="450"/>
              </a:spcAft>
            </a:pPr>
            <a:r>
              <a:rPr lang="zh-TW" altLang="en-US" dirty="0" smtClean="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文章發表</a:t>
            </a:r>
            <a:endParaRPr lang="en-US" altLang="zh-TW"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4FB2A589-0497-48C5-9D6B-8CA4D676403F}"/>
              </a:ext>
            </a:extLst>
          </p:cNvPr>
          <p:cNvPicPr>
            <a:picLocks noChangeAspect="1"/>
          </p:cNvPicPr>
          <p:nvPr/>
        </p:nvPicPr>
        <p:blipFill>
          <a:blip r:embed="rId5"/>
          <a:stretch>
            <a:fillRect/>
          </a:stretch>
        </p:blipFill>
        <p:spPr>
          <a:xfrm>
            <a:off x="204579" y="1754929"/>
            <a:ext cx="2770812" cy="2770812"/>
          </a:xfrm>
          <a:prstGeom prst="rect">
            <a:avLst/>
          </a:prstGeom>
        </p:spPr>
      </p:pic>
      <p:sp>
        <p:nvSpPr>
          <p:cNvPr id="9" name="文字方塊 8">
            <a:extLst>
              <a:ext uri="{FF2B5EF4-FFF2-40B4-BE49-F238E27FC236}">
                <a16:creationId xmlns:a16="http://schemas.microsoft.com/office/drawing/2014/main" id="{07FCF913-9822-480D-8CB5-9262FB8F4D9A}"/>
              </a:ext>
            </a:extLst>
          </p:cNvPr>
          <p:cNvSpPr txBox="1"/>
          <p:nvPr/>
        </p:nvSpPr>
        <p:spPr>
          <a:xfrm>
            <a:off x="201930" y="4723694"/>
            <a:ext cx="2759219" cy="784317"/>
          </a:xfrm>
          <a:prstGeom prst="rect">
            <a:avLst/>
          </a:prstGeom>
          <a:noFill/>
        </p:spPr>
        <p:txBody>
          <a:bodyPr wrap="square" lIns="137160" tIns="109728" rIns="137160" bIns="109728" rtlCol="0">
            <a:spAutoFit/>
          </a:bodyPr>
          <a:lstStyle/>
          <a:p>
            <a:pPr algn="ctr">
              <a:lnSpc>
                <a:spcPct val="90000"/>
              </a:lnSpc>
              <a:spcAft>
                <a:spcPts val="450"/>
              </a:spcAft>
            </a:pPr>
            <a:r>
              <a:rPr lang="zh-TW" altLang="en-US"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安德魯的部落格</a:t>
            </a:r>
            <a:endParaRPr lang="en-US" altLang="zh-TW"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endParaRPr>
          </a:p>
          <a:p>
            <a:pPr algn="ctr">
              <a:lnSpc>
                <a:spcPct val="90000"/>
              </a:lnSpc>
              <a:spcAft>
                <a:spcPts val="450"/>
              </a:spcAft>
            </a:pPr>
            <a:r>
              <a:rPr lang="en-US" altLang="zh-TW"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(FB</a:t>
            </a:r>
            <a:r>
              <a:rPr lang="zh-TW" altLang="en-US"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粉絲專頁</a:t>
            </a:r>
            <a:r>
              <a:rPr lang="en-US" altLang="zh-TW"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a:t>
            </a:r>
            <a:endParaRPr lang="zh-TW" altLang="en-US"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endParaRPr>
          </a:p>
        </p:txBody>
      </p:sp>
      <p:pic>
        <p:nvPicPr>
          <p:cNvPr id="10" name="圖片 9"/>
          <p:cNvPicPr>
            <a:picLocks noChangeAspect="1"/>
          </p:cNvPicPr>
          <p:nvPr/>
        </p:nvPicPr>
        <p:blipFill>
          <a:blip r:embed="rId6"/>
          <a:stretch>
            <a:fillRect/>
          </a:stretch>
        </p:blipFill>
        <p:spPr>
          <a:xfrm>
            <a:off x="201930" y="1760725"/>
            <a:ext cx="2759219" cy="2759219"/>
          </a:xfrm>
          <a:prstGeom prst="rect">
            <a:avLst/>
          </a:prstGeom>
        </p:spPr>
      </p:pic>
      <p:pic>
        <p:nvPicPr>
          <p:cNvPr id="12" name="圖片 11"/>
          <p:cNvPicPr>
            <a:picLocks noChangeAspect="1"/>
          </p:cNvPicPr>
          <p:nvPr/>
        </p:nvPicPr>
        <p:blipFill>
          <a:blip r:embed="rId7"/>
          <a:stretch>
            <a:fillRect/>
          </a:stretch>
        </p:blipFill>
        <p:spPr>
          <a:xfrm>
            <a:off x="3179970" y="1754929"/>
            <a:ext cx="2770812" cy="2770812"/>
          </a:xfrm>
          <a:prstGeom prst="rect">
            <a:avLst/>
          </a:prstGeom>
        </p:spPr>
      </p:pic>
      <p:pic>
        <p:nvPicPr>
          <p:cNvPr id="14" name="圖片 13"/>
          <p:cNvPicPr>
            <a:picLocks noChangeAspect="1"/>
          </p:cNvPicPr>
          <p:nvPr/>
        </p:nvPicPr>
        <p:blipFill>
          <a:blip r:embed="rId8"/>
          <a:stretch>
            <a:fillRect/>
          </a:stretch>
        </p:blipFill>
        <p:spPr>
          <a:xfrm>
            <a:off x="6155361" y="1760725"/>
            <a:ext cx="2765015" cy="2765015"/>
          </a:xfrm>
          <a:prstGeom prst="rect">
            <a:avLst/>
          </a:prstGeom>
        </p:spPr>
      </p:pic>
    </p:spTree>
    <p:extLst>
      <p:ext uri="{BB962C8B-B14F-4D97-AF65-F5344CB8AC3E}">
        <p14:creationId xmlns:p14="http://schemas.microsoft.com/office/powerpoint/2010/main" val="3656793353"/>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A749A-2A99-4DB1-8566-47BDD4370A88}"/>
              </a:ext>
            </a:extLst>
          </p:cNvPr>
          <p:cNvSpPr>
            <a:spLocks noGrp="1"/>
          </p:cNvSpPr>
          <p:nvPr>
            <p:ph type="title"/>
          </p:nvPr>
        </p:nvSpPr>
        <p:spPr/>
        <p:txBody>
          <a:bodyPr/>
          <a:lstStyle/>
          <a:p>
            <a:r>
              <a:rPr lang="en-US" dirty="0"/>
              <a:t>Study4.TW</a:t>
            </a:r>
          </a:p>
        </p:txBody>
      </p:sp>
      <p:pic>
        <p:nvPicPr>
          <p:cNvPr id="4" name="圖片 3">
            <a:extLst>
              <a:ext uri="{FF2B5EF4-FFF2-40B4-BE49-F238E27FC236}">
                <a16:creationId xmlns:a16="http://schemas.microsoft.com/office/drawing/2014/main" id="{303C308E-23DE-4015-8354-8B88FFE4515E}"/>
              </a:ext>
            </a:extLst>
          </p:cNvPr>
          <p:cNvPicPr>
            <a:picLocks noChangeAspect="1"/>
          </p:cNvPicPr>
          <p:nvPr/>
        </p:nvPicPr>
        <p:blipFill>
          <a:blip r:embed="rId3"/>
          <a:stretch>
            <a:fillRect/>
          </a:stretch>
        </p:blipFill>
        <p:spPr>
          <a:xfrm>
            <a:off x="3179970" y="1749132"/>
            <a:ext cx="2770812" cy="2770812"/>
          </a:xfrm>
          <a:prstGeom prst="rect">
            <a:avLst/>
          </a:prstGeom>
        </p:spPr>
      </p:pic>
      <p:pic>
        <p:nvPicPr>
          <p:cNvPr id="5" name="圖片 4">
            <a:extLst>
              <a:ext uri="{FF2B5EF4-FFF2-40B4-BE49-F238E27FC236}">
                <a16:creationId xmlns:a16="http://schemas.microsoft.com/office/drawing/2014/main" id="{0F4FB6CF-C041-4F72-8012-A2ED7FC60698}"/>
              </a:ext>
            </a:extLst>
          </p:cNvPr>
          <p:cNvPicPr>
            <a:picLocks noChangeAspect="1"/>
          </p:cNvPicPr>
          <p:nvPr/>
        </p:nvPicPr>
        <p:blipFill>
          <a:blip r:embed="rId4"/>
          <a:stretch>
            <a:fillRect/>
          </a:stretch>
        </p:blipFill>
        <p:spPr>
          <a:xfrm>
            <a:off x="6155362" y="1760726"/>
            <a:ext cx="2784059" cy="2784059"/>
          </a:xfrm>
          <a:prstGeom prst="rect">
            <a:avLst/>
          </a:prstGeom>
        </p:spPr>
      </p:pic>
      <p:sp>
        <p:nvSpPr>
          <p:cNvPr id="6" name="文字方塊 5">
            <a:extLst>
              <a:ext uri="{FF2B5EF4-FFF2-40B4-BE49-F238E27FC236}">
                <a16:creationId xmlns:a16="http://schemas.microsoft.com/office/drawing/2014/main" id="{A00CFF5C-47B2-406F-B93B-345AFE8251A6}"/>
              </a:ext>
            </a:extLst>
          </p:cNvPr>
          <p:cNvSpPr txBox="1"/>
          <p:nvPr/>
        </p:nvSpPr>
        <p:spPr>
          <a:xfrm>
            <a:off x="6905334" y="4723694"/>
            <a:ext cx="1570150" cy="470898"/>
          </a:xfrm>
          <a:prstGeom prst="rect">
            <a:avLst/>
          </a:prstGeom>
          <a:noFill/>
        </p:spPr>
        <p:txBody>
          <a:bodyPr wrap="square" lIns="137160" tIns="109728" rIns="137160" bIns="109728" rtlCol="0">
            <a:spAutoFit/>
          </a:bodyPr>
          <a:lstStyle/>
          <a:p>
            <a:pPr>
              <a:lnSpc>
                <a:spcPct val="90000"/>
              </a:lnSpc>
              <a:spcAft>
                <a:spcPts val="450"/>
              </a:spcAft>
            </a:pPr>
            <a:r>
              <a:rPr lang="en-US" altLang="zh-TW"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FB</a:t>
            </a:r>
            <a:r>
              <a:rPr lang="zh-TW" altLang="en-US"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粉絲專頁</a:t>
            </a:r>
          </a:p>
        </p:txBody>
      </p:sp>
      <p:sp>
        <p:nvSpPr>
          <p:cNvPr id="7" name="文字方塊 6">
            <a:extLst>
              <a:ext uri="{FF2B5EF4-FFF2-40B4-BE49-F238E27FC236}">
                <a16:creationId xmlns:a16="http://schemas.microsoft.com/office/drawing/2014/main" id="{1C54E48E-B6B1-4DF6-AAF9-F6252987941C}"/>
              </a:ext>
            </a:extLst>
          </p:cNvPr>
          <p:cNvSpPr txBox="1"/>
          <p:nvPr/>
        </p:nvSpPr>
        <p:spPr>
          <a:xfrm>
            <a:off x="3769883" y="4723694"/>
            <a:ext cx="1913878" cy="470898"/>
          </a:xfrm>
          <a:prstGeom prst="rect">
            <a:avLst/>
          </a:prstGeom>
          <a:noFill/>
        </p:spPr>
        <p:txBody>
          <a:bodyPr wrap="square" lIns="137160" tIns="109728" rIns="137160" bIns="109728" rtlCol="0">
            <a:spAutoFit/>
          </a:bodyPr>
          <a:lstStyle/>
          <a:p>
            <a:pPr>
              <a:lnSpc>
                <a:spcPct val="90000"/>
              </a:lnSpc>
              <a:spcAft>
                <a:spcPts val="450"/>
              </a:spcAft>
            </a:pPr>
            <a:r>
              <a:rPr lang="en-US" altLang="zh-TW"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Study4.TW</a:t>
            </a:r>
            <a:endParaRPr lang="zh-TW" altLang="en-US"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4FB2A589-0497-48C5-9D6B-8CA4D676403F}"/>
              </a:ext>
            </a:extLst>
          </p:cNvPr>
          <p:cNvPicPr>
            <a:picLocks noChangeAspect="1"/>
          </p:cNvPicPr>
          <p:nvPr/>
        </p:nvPicPr>
        <p:blipFill>
          <a:blip r:embed="rId5"/>
          <a:stretch>
            <a:fillRect/>
          </a:stretch>
        </p:blipFill>
        <p:spPr>
          <a:xfrm>
            <a:off x="204579" y="1754929"/>
            <a:ext cx="2770812" cy="2770812"/>
          </a:xfrm>
          <a:prstGeom prst="rect">
            <a:avLst/>
          </a:prstGeom>
        </p:spPr>
      </p:pic>
      <p:sp>
        <p:nvSpPr>
          <p:cNvPr id="9" name="文字方塊 8">
            <a:extLst>
              <a:ext uri="{FF2B5EF4-FFF2-40B4-BE49-F238E27FC236}">
                <a16:creationId xmlns:a16="http://schemas.microsoft.com/office/drawing/2014/main" id="{07FCF913-9822-480D-8CB5-9262FB8F4D9A}"/>
              </a:ext>
            </a:extLst>
          </p:cNvPr>
          <p:cNvSpPr txBox="1"/>
          <p:nvPr/>
        </p:nvSpPr>
        <p:spPr>
          <a:xfrm>
            <a:off x="725880" y="4723694"/>
            <a:ext cx="1956133" cy="470898"/>
          </a:xfrm>
          <a:prstGeom prst="rect">
            <a:avLst/>
          </a:prstGeom>
          <a:noFill/>
        </p:spPr>
        <p:txBody>
          <a:bodyPr wrap="square" lIns="137160" tIns="109728" rIns="137160" bIns="109728" rtlCol="0">
            <a:spAutoFit/>
          </a:bodyPr>
          <a:lstStyle/>
          <a:p>
            <a:pPr>
              <a:lnSpc>
                <a:spcPct val="90000"/>
              </a:lnSpc>
              <a:spcAft>
                <a:spcPts val="450"/>
              </a:spcAft>
            </a:pPr>
            <a:r>
              <a:rPr lang="en-US" altLang="zh-TW"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FB</a:t>
            </a:r>
            <a:r>
              <a:rPr lang="zh-TW" altLang="en-US" dirty="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聊天社團</a:t>
            </a:r>
          </a:p>
        </p:txBody>
      </p:sp>
    </p:spTree>
    <p:extLst>
      <p:ext uri="{BB962C8B-B14F-4D97-AF65-F5344CB8AC3E}">
        <p14:creationId xmlns:p14="http://schemas.microsoft.com/office/powerpoint/2010/main" val="2069650654"/>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5EDF22D2-8253-4110-8B70-880E617F85FB}"/>
              </a:ext>
            </a:extLst>
          </p:cNvPr>
          <p:cNvSpPr>
            <a:spLocks noGrp="1"/>
          </p:cNvSpPr>
          <p:nvPr>
            <p:ph type="title"/>
          </p:nvPr>
        </p:nvSpPr>
        <p:spPr/>
        <p:txBody>
          <a:bodyPr/>
          <a:lstStyle/>
          <a:p>
            <a:r>
              <a:rPr lang="zh-TW" altLang="en-US" dirty="0"/>
              <a:t>特別感謝</a:t>
            </a:r>
          </a:p>
        </p:txBody>
      </p:sp>
      <p:pic>
        <p:nvPicPr>
          <p:cNvPr id="1026" name="Picture 2" descr="https://t.kfs.io/organization_resource_files/635/12312/logotype_2x_original.png">
            <a:extLst>
              <a:ext uri="{FF2B5EF4-FFF2-40B4-BE49-F238E27FC236}">
                <a16:creationId xmlns:a16="http://schemas.microsoft.com/office/drawing/2014/main" id="{D5AEB117-113B-401C-A3DF-FE7544C87D8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7472" y="1635211"/>
            <a:ext cx="2502129" cy="59859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t.kfs.io/organization_resource_files/635/16408/21850485_1661967870482671_286859853_n__1_.png">
            <a:extLst>
              <a:ext uri="{FF2B5EF4-FFF2-40B4-BE49-F238E27FC236}">
                <a16:creationId xmlns:a16="http://schemas.microsoft.com/office/drawing/2014/main" id="{2CAEBFBB-43A3-48A5-BECE-6460A657E63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38555" y="2566120"/>
            <a:ext cx="1396505" cy="139650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t.kfs.io/organization_resource_files/635/15666/SEAT_wide1.png">
            <a:extLst>
              <a:ext uri="{FF2B5EF4-FFF2-40B4-BE49-F238E27FC236}">
                <a16:creationId xmlns:a16="http://schemas.microsoft.com/office/drawing/2014/main" id="{E99FA66C-5321-407F-98EB-3242E1B5C78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98656" y="4291882"/>
            <a:ext cx="3592022" cy="98359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t.kfs.io/organization_resource_files/635/13369/WS____s.png">
            <a:extLst>
              <a:ext uri="{FF2B5EF4-FFF2-40B4-BE49-F238E27FC236}">
                <a16:creationId xmlns:a16="http://schemas.microsoft.com/office/drawing/2014/main" id="{CDA2BBB1-3CFE-4026-937C-1FB57DE0B7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738" y="4387737"/>
            <a:ext cx="3633917" cy="100214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ICROSOFT MVP」的圖片搜尋結果">
            <a:extLst>
              <a:ext uri="{FF2B5EF4-FFF2-40B4-BE49-F238E27FC236}">
                <a16:creationId xmlns:a16="http://schemas.microsoft.com/office/drawing/2014/main" id="{2A0A17F5-D6E8-4611-8FA9-1949B8FADF8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0011" y="1857839"/>
            <a:ext cx="2086495" cy="84182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https://t.kfs.io/organization_resource_files/635/17748/______LOGO.jpg">
            <a:extLst>
              <a:ext uri="{FF2B5EF4-FFF2-40B4-BE49-F238E27FC236}">
                <a16:creationId xmlns:a16="http://schemas.microsoft.com/office/drawing/2014/main" id="{D9C8118D-D01E-421C-A44F-744FC641C9F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4616" y="3037208"/>
            <a:ext cx="2498795" cy="10427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ttps://distudio.blob.core.windows.net/study4tw/1513767390.202520.png">
            <a:extLst>
              <a:ext uri="{FF2B5EF4-FFF2-40B4-BE49-F238E27FC236}">
                <a16:creationId xmlns:a16="http://schemas.microsoft.com/office/drawing/2014/main" id="{3089E268-EA1D-4DB6-8AD6-1DF143656C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2693" y="2511757"/>
            <a:ext cx="2009558" cy="1505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225150"/>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descr="一張含有 美工圖案 的圖片&#10;&#10;描述是以高可信度產生">
            <a:extLst>
              <a:ext uri="{FF2B5EF4-FFF2-40B4-BE49-F238E27FC236}">
                <a16:creationId xmlns:a16="http://schemas.microsoft.com/office/drawing/2014/main" id="{BF01F9DB-E0E7-4EF9-ABC4-D8B23998A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9328" y="3056303"/>
            <a:ext cx="2305344" cy="745396"/>
          </a:xfrm>
          <a:prstGeom prst="rect">
            <a:avLst/>
          </a:prstGeom>
        </p:spPr>
      </p:pic>
    </p:spTree>
    <p:extLst>
      <p:ext uri="{BB962C8B-B14F-4D97-AF65-F5344CB8AC3E}">
        <p14:creationId xmlns:p14="http://schemas.microsoft.com/office/powerpoint/2010/main" val="2279738068"/>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9184144"/>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必要的 </a:t>
            </a:r>
            <a:r>
              <a:rPr lang="en-US" altLang="zh-TW" dirty="0"/>
              <a:t>(</a:t>
            </a:r>
            <a:r>
              <a:rPr lang="zh-TW" altLang="en-US" dirty="0"/>
              <a:t>轉移</a:t>
            </a:r>
            <a:r>
              <a:rPr lang="en-US" altLang="zh-TW" dirty="0"/>
              <a:t>)</a:t>
            </a:r>
            <a:r>
              <a:rPr lang="zh-TW" altLang="en-US" dirty="0"/>
              <a:t> 過程 </a:t>
            </a:r>
            <a:r>
              <a:rPr lang="en-US" altLang="zh-TW" dirty="0"/>
              <a:t>–</a:t>
            </a:r>
            <a:r>
              <a:rPr lang="zh-TW" altLang="en-US" dirty="0" smtClean="0"/>
              <a:t> 重構</a:t>
            </a:r>
            <a:endParaRPr lang="zh-TW" altLang="en-US" dirty="0"/>
          </a:p>
        </p:txBody>
      </p:sp>
      <p:sp>
        <p:nvSpPr>
          <p:cNvPr id="3" name="內容版面配置區 2"/>
          <p:cNvSpPr>
            <a:spLocks noGrp="1"/>
          </p:cNvSpPr>
          <p:nvPr>
            <p:ph idx="1"/>
          </p:nvPr>
        </p:nvSpPr>
        <p:spPr>
          <a:xfrm>
            <a:off x="201931" y="1295400"/>
            <a:ext cx="8740141" cy="5119242"/>
          </a:xfrm>
        </p:spPr>
        <p:txBody>
          <a:bodyPr/>
          <a:lstStyle/>
          <a:p>
            <a:pPr marL="0" indent="0" algn="ctr">
              <a:buNone/>
            </a:pPr>
            <a:r>
              <a:rPr lang="en-US" altLang="zh-TW" sz="3600" b="1" i="1" dirty="0"/>
              <a:t>“</a:t>
            </a:r>
            <a:r>
              <a:rPr lang="zh-TW" altLang="en-US" sz="3600" b="1" i="1" dirty="0"/>
              <a:t>微服務的優勢來自更小的細粒度</a:t>
            </a:r>
            <a:r>
              <a:rPr lang="en-US" altLang="zh-TW" sz="3600" b="1" i="1" dirty="0"/>
              <a:t>”</a:t>
            </a:r>
            <a:endParaRPr lang="en-US" altLang="zh-TW" dirty="0"/>
          </a:p>
          <a:p>
            <a:pPr marL="0" indent="0">
              <a:buNone/>
            </a:pPr>
            <a:endParaRPr lang="en-US" altLang="zh-TW" dirty="0" smtClean="0"/>
          </a:p>
          <a:p>
            <a:pPr marL="0" indent="0">
              <a:buNone/>
            </a:pPr>
            <a:r>
              <a:rPr lang="zh-TW" altLang="en-US" dirty="0" smtClean="0"/>
              <a:t>切割程式邏輯的方式</a:t>
            </a:r>
            <a:endParaRPr lang="en-US" altLang="zh-TW" dirty="0" smtClean="0"/>
          </a:p>
          <a:p>
            <a:pPr>
              <a:buFont typeface="Wingdings" panose="05000000000000000000" pitchFamily="2" charset="2"/>
              <a:buChar char="l"/>
            </a:pPr>
            <a:r>
              <a:rPr lang="en-US" altLang="zh-TW" dirty="0" smtClean="0"/>
              <a:t> Share </a:t>
            </a:r>
            <a:r>
              <a:rPr lang="en-US" altLang="zh-TW" dirty="0"/>
              <a:t>Codes (concepts)</a:t>
            </a:r>
          </a:p>
          <a:p>
            <a:pPr>
              <a:buFont typeface="Wingdings" panose="05000000000000000000" pitchFamily="2" charset="2"/>
              <a:buChar char="l"/>
            </a:pPr>
            <a:r>
              <a:rPr lang="zh-TW" altLang="en-US" dirty="0"/>
              <a:t> </a:t>
            </a:r>
            <a:r>
              <a:rPr lang="en-US" altLang="zh-TW" dirty="0"/>
              <a:t>Share Library (binaries)</a:t>
            </a:r>
          </a:p>
          <a:p>
            <a:pPr>
              <a:buFont typeface="Wingdings" panose="05000000000000000000" pitchFamily="2" charset="2"/>
              <a:buChar char="l"/>
            </a:pPr>
            <a:r>
              <a:rPr lang="en-US" altLang="zh-TW" dirty="0"/>
              <a:t> Component (service process)</a:t>
            </a:r>
          </a:p>
          <a:p>
            <a:pPr>
              <a:buFont typeface="Wingdings" panose="05000000000000000000" pitchFamily="2" charset="2"/>
              <a:buChar char="l"/>
            </a:pPr>
            <a:r>
              <a:rPr lang="en-US" altLang="zh-TW" dirty="0"/>
              <a:t> Service (service instance)</a:t>
            </a:r>
            <a:endParaRPr lang="zh-TW" altLang="en-US" dirty="0"/>
          </a:p>
        </p:txBody>
      </p:sp>
    </p:spTree>
    <p:extLst>
      <p:ext uri="{BB962C8B-B14F-4D97-AF65-F5344CB8AC3E}">
        <p14:creationId xmlns:p14="http://schemas.microsoft.com/office/powerpoint/2010/main" val="22159849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artinfowler.com/bliki/images/microservice-verdict/productivi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1" y="190500"/>
            <a:ext cx="7798514" cy="5676900"/>
          </a:xfrm>
          <a:prstGeom prst="rect">
            <a:avLst/>
          </a:prstGeom>
          <a:noFill/>
          <a:extLst>
            <a:ext uri="{909E8E84-426E-40DD-AFC4-6F175D3DCCD1}">
              <a14:hiddenFill xmlns:a14="http://schemas.microsoft.com/office/drawing/2010/main">
                <a:solidFill>
                  <a:srgbClr val="FFFFFF"/>
                </a:solidFill>
              </a14:hiddenFill>
            </a:ext>
          </a:extLst>
        </p:spPr>
      </p:pic>
      <p:sp>
        <p:nvSpPr>
          <p:cNvPr id="5" name="橢圓 4"/>
          <p:cNvSpPr/>
          <p:nvPr/>
        </p:nvSpPr>
        <p:spPr bwMode="auto">
          <a:xfrm>
            <a:off x="3043947" y="2551164"/>
            <a:ext cx="1045377" cy="938461"/>
          </a:xfrm>
          <a:prstGeom prst="ellipse">
            <a:avLst/>
          </a:prstGeom>
          <a:noFill/>
          <a:ln w="57150">
            <a:solidFill>
              <a:srgbClr val="6E338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手繪多邊形 6"/>
          <p:cNvSpPr/>
          <p:nvPr/>
        </p:nvSpPr>
        <p:spPr bwMode="auto">
          <a:xfrm>
            <a:off x="1468408" y="2481739"/>
            <a:ext cx="6242862" cy="1124702"/>
          </a:xfrm>
          <a:custGeom>
            <a:avLst/>
            <a:gdLst>
              <a:gd name="connsiteX0" fmla="*/ 0 w 6067425"/>
              <a:gd name="connsiteY0" fmla="*/ 0 h 1181100"/>
              <a:gd name="connsiteX1" fmla="*/ 219075 w 6067425"/>
              <a:gd name="connsiteY1" fmla="*/ 9525 h 1181100"/>
              <a:gd name="connsiteX2" fmla="*/ 323850 w 6067425"/>
              <a:gd name="connsiteY2" fmla="*/ 28575 h 1181100"/>
              <a:gd name="connsiteX3" fmla="*/ 400050 w 6067425"/>
              <a:gd name="connsiteY3" fmla="*/ 38100 h 1181100"/>
              <a:gd name="connsiteX4" fmla="*/ 523875 w 6067425"/>
              <a:gd name="connsiteY4" fmla="*/ 47625 h 1181100"/>
              <a:gd name="connsiteX5" fmla="*/ 666750 w 6067425"/>
              <a:gd name="connsiteY5" fmla="*/ 66675 h 1181100"/>
              <a:gd name="connsiteX6" fmla="*/ 828675 w 6067425"/>
              <a:gd name="connsiteY6" fmla="*/ 85725 h 1181100"/>
              <a:gd name="connsiteX7" fmla="*/ 895350 w 6067425"/>
              <a:gd name="connsiteY7" fmla="*/ 95250 h 1181100"/>
              <a:gd name="connsiteX8" fmla="*/ 971550 w 6067425"/>
              <a:gd name="connsiteY8" fmla="*/ 104775 h 1181100"/>
              <a:gd name="connsiteX9" fmla="*/ 1028700 w 6067425"/>
              <a:gd name="connsiteY9" fmla="*/ 114300 h 1181100"/>
              <a:gd name="connsiteX10" fmla="*/ 1171575 w 6067425"/>
              <a:gd name="connsiteY10" fmla="*/ 123825 h 1181100"/>
              <a:gd name="connsiteX11" fmla="*/ 1219200 w 6067425"/>
              <a:gd name="connsiteY11" fmla="*/ 133350 h 1181100"/>
              <a:gd name="connsiteX12" fmla="*/ 1295400 w 6067425"/>
              <a:gd name="connsiteY12" fmla="*/ 152400 h 1181100"/>
              <a:gd name="connsiteX13" fmla="*/ 1343025 w 6067425"/>
              <a:gd name="connsiteY13" fmla="*/ 161925 h 1181100"/>
              <a:gd name="connsiteX14" fmla="*/ 1400175 w 6067425"/>
              <a:gd name="connsiteY14" fmla="*/ 180975 h 1181100"/>
              <a:gd name="connsiteX15" fmla="*/ 1438275 w 6067425"/>
              <a:gd name="connsiteY15" fmla="*/ 190500 h 1181100"/>
              <a:gd name="connsiteX16" fmla="*/ 1495425 w 6067425"/>
              <a:gd name="connsiteY16" fmla="*/ 209550 h 1181100"/>
              <a:gd name="connsiteX17" fmla="*/ 1524000 w 6067425"/>
              <a:gd name="connsiteY17" fmla="*/ 219075 h 1181100"/>
              <a:gd name="connsiteX18" fmla="*/ 1638300 w 6067425"/>
              <a:gd name="connsiteY18" fmla="*/ 247650 h 1181100"/>
              <a:gd name="connsiteX19" fmla="*/ 1666875 w 6067425"/>
              <a:gd name="connsiteY19" fmla="*/ 257175 h 1181100"/>
              <a:gd name="connsiteX20" fmla="*/ 1695450 w 6067425"/>
              <a:gd name="connsiteY20" fmla="*/ 276225 h 1181100"/>
              <a:gd name="connsiteX21" fmla="*/ 1733550 w 6067425"/>
              <a:gd name="connsiteY21" fmla="*/ 285750 h 1181100"/>
              <a:gd name="connsiteX22" fmla="*/ 1762125 w 6067425"/>
              <a:gd name="connsiteY22" fmla="*/ 295275 h 1181100"/>
              <a:gd name="connsiteX23" fmla="*/ 1800225 w 6067425"/>
              <a:gd name="connsiteY23" fmla="*/ 304800 h 1181100"/>
              <a:gd name="connsiteX24" fmla="*/ 1857375 w 6067425"/>
              <a:gd name="connsiteY24" fmla="*/ 333375 h 1181100"/>
              <a:gd name="connsiteX25" fmla="*/ 1924050 w 6067425"/>
              <a:gd name="connsiteY25" fmla="*/ 352425 h 1181100"/>
              <a:gd name="connsiteX26" fmla="*/ 1943100 w 6067425"/>
              <a:gd name="connsiteY26" fmla="*/ 381000 h 1181100"/>
              <a:gd name="connsiteX27" fmla="*/ 1981200 w 6067425"/>
              <a:gd name="connsiteY27" fmla="*/ 400050 h 1181100"/>
              <a:gd name="connsiteX28" fmla="*/ 2009775 w 6067425"/>
              <a:gd name="connsiteY28" fmla="*/ 419100 h 1181100"/>
              <a:gd name="connsiteX29" fmla="*/ 2038350 w 6067425"/>
              <a:gd name="connsiteY29" fmla="*/ 428625 h 1181100"/>
              <a:gd name="connsiteX30" fmla="*/ 2095500 w 6067425"/>
              <a:gd name="connsiteY30" fmla="*/ 476250 h 1181100"/>
              <a:gd name="connsiteX31" fmla="*/ 2124075 w 6067425"/>
              <a:gd name="connsiteY31" fmla="*/ 485775 h 1181100"/>
              <a:gd name="connsiteX32" fmla="*/ 2181225 w 6067425"/>
              <a:gd name="connsiteY32" fmla="*/ 523875 h 1181100"/>
              <a:gd name="connsiteX33" fmla="*/ 2247900 w 6067425"/>
              <a:gd name="connsiteY33" fmla="*/ 561975 h 1181100"/>
              <a:gd name="connsiteX34" fmla="*/ 2305050 w 6067425"/>
              <a:gd name="connsiteY34" fmla="*/ 581025 h 1181100"/>
              <a:gd name="connsiteX35" fmla="*/ 2362200 w 6067425"/>
              <a:gd name="connsiteY35" fmla="*/ 628650 h 1181100"/>
              <a:gd name="connsiteX36" fmla="*/ 2390775 w 6067425"/>
              <a:gd name="connsiteY36" fmla="*/ 638175 h 1181100"/>
              <a:gd name="connsiteX37" fmla="*/ 2419350 w 6067425"/>
              <a:gd name="connsiteY37" fmla="*/ 657225 h 1181100"/>
              <a:gd name="connsiteX38" fmla="*/ 2552700 w 6067425"/>
              <a:gd name="connsiteY38" fmla="*/ 676275 h 1181100"/>
              <a:gd name="connsiteX39" fmla="*/ 2971800 w 6067425"/>
              <a:gd name="connsiteY39" fmla="*/ 695325 h 1181100"/>
              <a:gd name="connsiteX40" fmla="*/ 3057525 w 6067425"/>
              <a:gd name="connsiteY40" fmla="*/ 704850 h 1181100"/>
              <a:gd name="connsiteX41" fmla="*/ 3105150 w 6067425"/>
              <a:gd name="connsiteY41" fmla="*/ 714375 h 1181100"/>
              <a:gd name="connsiteX42" fmla="*/ 3171825 w 6067425"/>
              <a:gd name="connsiteY42" fmla="*/ 723900 h 1181100"/>
              <a:gd name="connsiteX43" fmla="*/ 3228975 w 6067425"/>
              <a:gd name="connsiteY43" fmla="*/ 733425 h 1181100"/>
              <a:gd name="connsiteX44" fmla="*/ 3295650 w 6067425"/>
              <a:gd name="connsiteY44" fmla="*/ 742950 h 1181100"/>
              <a:gd name="connsiteX45" fmla="*/ 3457575 w 6067425"/>
              <a:gd name="connsiteY45" fmla="*/ 771525 h 1181100"/>
              <a:gd name="connsiteX46" fmla="*/ 3495675 w 6067425"/>
              <a:gd name="connsiteY46" fmla="*/ 781050 h 1181100"/>
              <a:gd name="connsiteX47" fmla="*/ 3581400 w 6067425"/>
              <a:gd name="connsiteY47" fmla="*/ 809625 h 1181100"/>
              <a:gd name="connsiteX48" fmla="*/ 3609975 w 6067425"/>
              <a:gd name="connsiteY48" fmla="*/ 819150 h 1181100"/>
              <a:gd name="connsiteX49" fmla="*/ 3638550 w 6067425"/>
              <a:gd name="connsiteY49" fmla="*/ 828675 h 1181100"/>
              <a:gd name="connsiteX50" fmla="*/ 3676650 w 6067425"/>
              <a:gd name="connsiteY50" fmla="*/ 838200 h 1181100"/>
              <a:gd name="connsiteX51" fmla="*/ 3705225 w 6067425"/>
              <a:gd name="connsiteY51" fmla="*/ 847725 h 1181100"/>
              <a:gd name="connsiteX52" fmla="*/ 3762375 w 6067425"/>
              <a:gd name="connsiteY52" fmla="*/ 857250 h 1181100"/>
              <a:gd name="connsiteX53" fmla="*/ 3829050 w 6067425"/>
              <a:gd name="connsiteY53" fmla="*/ 876300 h 1181100"/>
              <a:gd name="connsiteX54" fmla="*/ 3867150 w 6067425"/>
              <a:gd name="connsiteY54" fmla="*/ 885825 h 1181100"/>
              <a:gd name="connsiteX55" fmla="*/ 3952875 w 6067425"/>
              <a:gd name="connsiteY55" fmla="*/ 904875 h 1181100"/>
              <a:gd name="connsiteX56" fmla="*/ 4010025 w 6067425"/>
              <a:gd name="connsiteY56" fmla="*/ 933450 h 1181100"/>
              <a:gd name="connsiteX57" fmla="*/ 4048125 w 6067425"/>
              <a:gd name="connsiteY57" fmla="*/ 942975 h 1181100"/>
              <a:gd name="connsiteX58" fmla="*/ 4105275 w 6067425"/>
              <a:gd name="connsiteY58" fmla="*/ 962025 h 1181100"/>
              <a:gd name="connsiteX59" fmla="*/ 4171950 w 6067425"/>
              <a:gd name="connsiteY59" fmla="*/ 981075 h 1181100"/>
              <a:gd name="connsiteX60" fmla="*/ 4210050 w 6067425"/>
              <a:gd name="connsiteY60" fmla="*/ 990600 h 1181100"/>
              <a:gd name="connsiteX61" fmla="*/ 4238625 w 6067425"/>
              <a:gd name="connsiteY61" fmla="*/ 1009650 h 1181100"/>
              <a:gd name="connsiteX62" fmla="*/ 4276725 w 6067425"/>
              <a:gd name="connsiteY62" fmla="*/ 1019175 h 1181100"/>
              <a:gd name="connsiteX63" fmla="*/ 4324350 w 6067425"/>
              <a:gd name="connsiteY63" fmla="*/ 1028700 h 1181100"/>
              <a:gd name="connsiteX64" fmla="*/ 4457700 w 6067425"/>
              <a:gd name="connsiteY64" fmla="*/ 1047750 h 1181100"/>
              <a:gd name="connsiteX65" fmla="*/ 4533900 w 6067425"/>
              <a:gd name="connsiteY65" fmla="*/ 1066800 h 1181100"/>
              <a:gd name="connsiteX66" fmla="*/ 4562475 w 6067425"/>
              <a:gd name="connsiteY66" fmla="*/ 1076325 h 1181100"/>
              <a:gd name="connsiteX67" fmla="*/ 4638675 w 6067425"/>
              <a:gd name="connsiteY67" fmla="*/ 1095375 h 1181100"/>
              <a:gd name="connsiteX68" fmla="*/ 4676775 w 6067425"/>
              <a:gd name="connsiteY68" fmla="*/ 1104900 h 1181100"/>
              <a:gd name="connsiteX69" fmla="*/ 4705350 w 6067425"/>
              <a:gd name="connsiteY69" fmla="*/ 1114425 h 1181100"/>
              <a:gd name="connsiteX70" fmla="*/ 4762500 w 6067425"/>
              <a:gd name="connsiteY70" fmla="*/ 1123950 h 1181100"/>
              <a:gd name="connsiteX71" fmla="*/ 4848225 w 6067425"/>
              <a:gd name="connsiteY71" fmla="*/ 1143000 h 1181100"/>
              <a:gd name="connsiteX72" fmla="*/ 5019675 w 6067425"/>
              <a:gd name="connsiteY72" fmla="*/ 1162050 h 1181100"/>
              <a:gd name="connsiteX73" fmla="*/ 5105400 w 6067425"/>
              <a:gd name="connsiteY73" fmla="*/ 1171575 h 1181100"/>
              <a:gd name="connsiteX74" fmla="*/ 5343525 w 6067425"/>
              <a:gd name="connsiteY74" fmla="*/ 1181100 h 1181100"/>
              <a:gd name="connsiteX75" fmla="*/ 6067425 w 6067425"/>
              <a:gd name="connsiteY75" fmla="*/ 1171575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067425" h="1181100">
                <a:moveTo>
                  <a:pt x="0" y="0"/>
                </a:moveTo>
                <a:cubicBezTo>
                  <a:pt x="73025" y="3175"/>
                  <a:pt x="146154" y="4496"/>
                  <a:pt x="219075" y="9525"/>
                </a:cubicBezTo>
                <a:cubicBezTo>
                  <a:pt x="251207" y="11741"/>
                  <a:pt x="291646" y="23620"/>
                  <a:pt x="323850" y="28575"/>
                </a:cubicBezTo>
                <a:cubicBezTo>
                  <a:pt x="349150" y="32467"/>
                  <a:pt x="374568" y="35673"/>
                  <a:pt x="400050" y="38100"/>
                </a:cubicBezTo>
                <a:cubicBezTo>
                  <a:pt x="441260" y="42025"/>
                  <a:pt x="482665" y="43700"/>
                  <a:pt x="523875" y="47625"/>
                </a:cubicBezTo>
                <a:cubicBezTo>
                  <a:pt x="571645" y="52175"/>
                  <a:pt x="619208" y="60336"/>
                  <a:pt x="666750" y="66675"/>
                </a:cubicBezTo>
                <a:cubicBezTo>
                  <a:pt x="831707" y="88669"/>
                  <a:pt x="649862" y="63373"/>
                  <a:pt x="828675" y="85725"/>
                </a:cubicBezTo>
                <a:cubicBezTo>
                  <a:pt x="850952" y="88510"/>
                  <a:pt x="873096" y="92283"/>
                  <a:pt x="895350" y="95250"/>
                </a:cubicBezTo>
                <a:lnTo>
                  <a:pt x="971550" y="104775"/>
                </a:lnTo>
                <a:cubicBezTo>
                  <a:pt x="990669" y="107506"/>
                  <a:pt x="1009474" y="112469"/>
                  <a:pt x="1028700" y="114300"/>
                </a:cubicBezTo>
                <a:cubicBezTo>
                  <a:pt x="1076216" y="118825"/>
                  <a:pt x="1123950" y="120650"/>
                  <a:pt x="1171575" y="123825"/>
                </a:cubicBezTo>
                <a:cubicBezTo>
                  <a:pt x="1187450" y="127000"/>
                  <a:pt x="1203425" y="129710"/>
                  <a:pt x="1219200" y="133350"/>
                </a:cubicBezTo>
                <a:cubicBezTo>
                  <a:pt x="1244711" y="139237"/>
                  <a:pt x="1269727" y="147265"/>
                  <a:pt x="1295400" y="152400"/>
                </a:cubicBezTo>
                <a:cubicBezTo>
                  <a:pt x="1311275" y="155575"/>
                  <a:pt x="1327406" y="157665"/>
                  <a:pt x="1343025" y="161925"/>
                </a:cubicBezTo>
                <a:cubicBezTo>
                  <a:pt x="1362398" y="167209"/>
                  <a:pt x="1380694" y="176105"/>
                  <a:pt x="1400175" y="180975"/>
                </a:cubicBezTo>
                <a:cubicBezTo>
                  <a:pt x="1412875" y="184150"/>
                  <a:pt x="1425736" y="186738"/>
                  <a:pt x="1438275" y="190500"/>
                </a:cubicBezTo>
                <a:cubicBezTo>
                  <a:pt x="1457509" y="196270"/>
                  <a:pt x="1476375" y="203200"/>
                  <a:pt x="1495425" y="209550"/>
                </a:cubicBezTo>
                <a:cubicBezTo>
                  <a:pt x="1504950" y="212725"/>
                  <a:pt x="1514096" y="217424"/>
                  <a:pt x="1524000" y="219075"/>
                </a:cubicBezTo>
                <a:cubicBezTo>
                  <a:pt x="1600957" y="231901"/>
                  <a:pt x="1562828" y="222493"/>
                  <a:pt x="1638300" y="247650"/>
                </a:cubicBezTo>
                <a:cubicBezTo>
                  <a:pt x="1647825" y="250825"/>
                  <a:pt x="1658521" y="251606"/>
                  <a:pt x="1666875" y="257175"/>
                </a:cubicBezTo>
                <a:cubicBezTo>
                  <a:pt x="1676400" y="263525"/>
                  <a:pt x="1684928" y="271716"/>
                  <a:pt x="1695450" y="276225"/>
                </a:cubicBezTo>
                <a:cubicBezTo>
                  <a:pt x="1707482" y="281382"/>
                  <a:pt x="1720963" y="282154"/>
                  <a:pt x="1733550" y="285750"/>
                </a:cubicBezTo>
                <a:cubicBezTo>
                  <a:pt x="1743204" y="288508"/>
                  <a:pt x="1752471" y="292517"/>
                  <a:pt x="1762125" y="295275"/>
                </a:cubicBezTo>
                <a:cubicBezTo>
                  <a:pt x="1774712" y="298871"/>
                  <a:pt x="1787638" y="301204"/>
                  <a:pt x="1800225" y="304800"/>
                </a:cubicBezTo>
                <a:cubicBezTo>
                  <a:pt x="1856088" y="320761"/>
                  <a:pt x="1801715" y="305545"/>
                  <a:pt x="1857375" y="333375"/>
                </a:cubicBezTo>
                <a:cubicBezTo>
                  <a:pt x="1871040" y="340207"/>
                  <a:pt x="1911843" y="349373"/>
                  <a:pt x="1924050" y="352425"/>
                </a:cubicBezTo>
                <a:cubicBezTo>
                  <a:pt x="1930400" y="361950"/>
                  <a:pt x="1934306" y="373671"/>
                  <a:pt x="1943100" y="381000"/>
                </a:cubicBezTo>
                <a:cubicBezTo>
                  <a:pt x="1954008" y="390090"/>
                  <a:pt x="1968872" y="393005"/>
                  <a:pt x="1981200" y="400050"/>
                </a:cubicBezTo>
                <a:cubicBezTo>
                  <a:pt x="1991139" y="405730"/>
                  <a:pt x="1999536" y="413980"/>
                  <a:pt x="2009775" y="419100"/>
                </a:cubicBezTo>
                <a:cubicBezTo>
                  <a:pt x="2018755" y="423590"/>
                  <a:pt x="2029370" y="424135"/>
                  <a:pt x="2038350" y="428625"/>
                </a:cubicBezTo>
                <a:cubicBezTo>
                  <a:pt x="2100676" y="459788"/>
                  <a:pt x="2032303" y="434119"/>
                  <a:pt x="2095500" y="476250"/>
                </a:cubicBezTo>
                <a:cubicBezTo>
                  <a:pt x="2103854" y="481819"/>
                  <a:pt x="2115298" y="480899"/>
                  <a:pt x="2124075" y="485775"/>
                </a:cubicBezTo>
                <a:cubicBezTo>
                  <a:pt x="2144089" y="496894"/>
                  <a:pt x="2165036" y="507686"/>
                  <a:pt x="2181225" y="523875"/>
                </a:cubicBezTo>
                <a:cubicBezTo>
                  <a:pt x="2222817" y="565467"/>
                  <a:pt x="2193077" y="545528"/>
                  <a:pt x="2247900" y="561975"/>
                </a:cubicBezTo>
                <a:cubicBezTo>
                  <a:pt x="2267134" y="567745"/>
                  <a:pt x="2305050" y="581025"/>
                  <a:pt x="2305050" y="581025"/>
                </a:cubicBezTo>
                <a:cubicBezTo>
                  <a:pt x="2326116" y="602091"/>
                  <a:pt x="2335678" y="615389"/>
                  <a:pt x="2362200" y="628650"/>
                </a:cubicBezTo>
                <a:cubicBezTo>
                  <a:pt x="2371180" y="633140"/>
                  <a:pt x="2381795" y="633685"/>
                  <a:pt x="2390775" y="638175"/>
                </a:cubicBezTo>
                <a:cubicBezTo>
                  <a:pt x="2401014" y="643295"/>
                  <a:pt x="2408207" y="654603"/>
                  <a:pt x="2419350" y="657225"/>
                </a:cubicBezTo>
                <a:cubicBezTo>
                  <a:pt x="2463058" y="667509"/>
                  <a:pt x="2507845" y="674236"/>
                  <a:pt x="2552700" y="676275"/>
                </a:cubicBezTo>
                <a:lnTo>
                  <a:pt x="2971800" y="695325"/>
                </a:lnTo>
                <a:cubicBezTo>
                  <a:pt x="3000375" y="698500"/>
                  <a:pt x="3029063" y="700784"/>
                  <a:pt x="3057525" y="704850"/>
                </a:cubicBezTo>
                <a:cubicBezTo>
                  <a:pt x="3073552" y="707140"/>
                  <a:pt x="3089181" y="711713"/>
                  <a:pt x="3105150" y="714375"/>
                </a:cubicBezTo>
                <a:cubicBezTo>
                  <a:pt x="3127295" y="718066"/>
                  <a:pt x="3149635" y="720486"/>
                  <a:pt x="3171825" y="723900"/>
                </a:cubicBezTo>
                <a:cubicBezTo>
                  <a:pt x="3190913" y="726837"/>
                  <a:pt x="3209887" y="730488"/>
                  <a:pt x="3228975" y="733425"/>
                </a:cubicBezTo>
                <a:cubicBezTo>
                  <a:pt x="3251165" y="736839"/>
                  <a:pt x="3273474" y="739449"/>
                  <a:pt x="3295650" y="742950"/>
                </a:cubicBezTo>
                <a:cubicBezTo>
                  <a:pt x="3337685" y="749587"/>
                  <a:pt x="3409057" y="760743"/>
                  <a:pt x="3457575" y="771525"/>
                </a:cubicBezTo>
                <a:cubicBezTo>
                  <a:pt x="3470354" y="774365"/>
                  <a:pt x="3483136" y="777288"/>
                  <a:pt x="3495675" y="781050"/>
                </a:cubicBezTo>
                <a:lnTo>
                  <a:pt x="3581400" y="809625"/>
                </a:lnTo>
                <a:lnTo>
                  <a:pt x="3609975" y="819150"/>
                </a:lnTo>
                <a:cubicBezTo>
                  <a:pt x="3619500" y="822325"/>
                  <a:pt x="3628810" y="826240"/>
                  <a:pt x="3638550" y="828675"/>
                </a:cubicBezTo>
                <a:cubicBezTo>
                  <a:pt x="3651250" y="831850"/>
                  <a:pt x="3664063" y="834604"/>
                  <a:pt x="3676650" y="838200"/>
                </a:cubicBezTo>
                <a:cubicBezTo>
                  <a:pt x="3686304" y="840958"/>
                  <a:pt x="3695424" y="845547"/>
                  <a:pt x="3705225" y="847725"/>
                </a:cubicBezTo>
                <a:cubicBezTo>
                  <a:pt x="3724078" y="851915"/>
                  <a:pt x="3743437" y="853462"/>
                  <a:pt x="3762375" y="857250"/>
                </a:cubicBezTo>
                <a:cubicBezTo>
                  <a:pt x="3812003" y="867176"/>
                  <a:pt x="3786685" y="864196"/>
                  <a:pt x="3829050" y="876300"/>
                </a:cubicBezTo>
                <a:cubicBezTo>
                  <a:pt x="3841637" y="879896"/>
                  <a:pt x="3854371" y="882985"/>
                  <a:pt x="3867150" y="885825"/>
                </a:cubicBezTo>
                <a:cubicBezTo>
                  <a:pt x="3911344" y="895646"/>
                  <a:pt x="3912223" y="893260"/>
                  <a:pt x="3952875" y="904875"/>
                </a:cubicBezTo>
                <a:cubicBezTo>
                  <a:pt x="4033147" y="927810"/>
                  <a:pt x="3926535" y="897669"/>
                  <a:pt x="4010025" y="933450"/>
                </a:cubicBezTo>
                <a:cubicBezTo>
                  <a:pt x="4022057" y="938607"/>
                  <a:pt x="4035586" y="939213"/>
                  <a:pt x="4048125" y="942975"/>
                </a:cubicBezTo>
                <a:cubicBezTo>
                  <a:pt x="4067359" y="948745"/>
                  <a:pt x="4085794" y="957155"/>
                  <a:pt x="4105275" y="962025"/>
                </a:cubicBezTo>
                <a:cubicBezTo>
                  <a:pt x="4224382" y="991802"/>
                  <a:pt x="4076297" y="953746"/>
                  <a:pt x="4171950" y="981075"/>
                </a:cubicBezTo>
                <a:cubicBezTo>
                  <a:pt x="4184537" y="984671"/>
                  <a:pt x="4197350" y="987425"/>
                  <a:pt x="4210050" y="990600"/>
                </a:cubicBezTo>
                <a:cubicBezTo>
                  <a:pt x="4219575" y="996950"/>
                  <a:pt x="4228103" y="1005141"/>
                  <a:pt x="4238625" y="1009650"/>
                </a:cubicBezTo>
                <a:cubicBezTo>
                  <a:pt x="4250657" y="1014807"/>
                  <a:pt x="4263946" y="1016335"/>
                  <a:pt x="4276725" y="1019175"/>
                </a:cubicBezTo>
                <a:cubicBezTo>
                  <a:pt x="4292529" y="1022687"/>
                  <a:pt x="4308323" y="1026410"/>
                  <a:pt x="4324350" y="1028700"/>
                </a:cubicBezTo>
                <a:cubicBezTo>
                  <a:pt x="4415806" y="1041765"/>
                  <a:pt x="4387716" y="1031600"/>
                  <a:pt x="4457700" y="1047750"/>
                </a:cubicBezTo>
                <a:cubicBezTo>
                  <a:pt x="4483211" y="1053637"/>
                  <a:pt x="4509062" y="1058521"/>
                  <a:pt x="4533900" y="1066800"/>
                </a:cubicBezTo>
                <a:cubicBezTo>
                  <a:pt x="4543425" y="1069975"/>
                  <a:pt x="4552789" y="1073683"/>
                  <a:pt x="4562475" y="1076325"/>
                </a:cubicBezTo>
                <a:cubicBezTo>
                  <a:pt x="4587734" y="1083214"/>
                  <a:pt x="4613275" y="1089025"/>
                  <a:pt x="4638675" y="1095375"/>
                </a:cubicBezTo>
                <a:cubicBezTo>
                  <a:pt x="4651375" y="1098550"/>
                  <a:pt x="4664356" y="1100760"/>
                  <a:pt x="4676775" y="1104900"/>
                </a:cubicBezTo>
                <a:cubicBezTo>
                  <a:pt x="4686300" y="1108075"/>
                  <a:pt x="4695549" y="1112247"/>
                  <a:pt x="4705350" y="1114425"/>
                </a:cubicBezTo>
                <a:cubicBezTo>
                  <a:pt x="4724203" y="1118615"/>
                  <a:pt x="4743562" y="1120162"/>
                  <a:pt x="4762500" y="1123950"/>
                </a:cubicBezTo>
                <a:cubicBezTo>
                  <a:pt x="4806089" y="1132668"/>
                  <a:pt x="4800398" y="1136762"/>
                  <a:pt x="4848225" y="1143000"/>
                </a:cubicBezTo>
                <a:cubicBezTo>
                  <a:pt x="4905244" y="1150437"/>
                  <a:pt x="4962525" y="1155700"/>
                  <a:pt x="5019675" y="1162050"/>
                </a:cubicBezTo>
                <a:cubicBezTo>
                  <a:pt x="5048250" y="1165225"/>
                  <a:pt x="5076672" y="1170426"/>
                  <a:pt x="5105400" y="1171575"/>
                </a:cubicBezTo>
                <a:lnTo>
                  <a:pt x="5343525" y="1181100"/>
                </a:lnTo>
                <a:lnTo>
                  <a:pt x="6067425" y="1171575"/>
                </a:lnTo>
              </a:path>
            </a:pathLst>
          </a:cu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sp>
        <p:nvSpPr>
          <p:cNvPr id="2" name="文字方塊 1"/>
          <p:cNvSpPr txBox="1"/>
          <p:nvPr/>
        </p:nvSpPr>
        <p:spPr>
          <a:xfrm>
            <a:off x="0" y="6030953"/>
            <a:ext cx="5905527" cy="507831"/>
          </a:xfrm>
          <a:prstGeom prst="rect">
            <a:avLst/>
          </a:prstGeom>
          <a:noFill/>
        </p:spPr>
        <p:txBody>
          <a:bodyPr wrap="none" rtlCol="0">
            <a:spAutoFit/>
          </a:bodyPr>
          <a:lstStyle/>
          <a:p>
            <a:r>
              <a:rPr lang="en-US" altLang="zh-TW" sz="1350" dirty="0">
                <a:hlinkClick r:id="rId4"/>
              </a:rPr>
              <a:t>http://</a:t>
            </a:r>
            <a:r>
              <a:rPr lang="en-US" altLang="zh-TW" sz="1350" dirty="0" smtClean="0">
                <a:hlinkClick r:id="rId4"/>
              </a:rPr>
              <a:t>martinfowler.com/bliki/images/microservice-verdict/productivity.png</a:t>
            </a:r>
            <a:endParaRPr lang="en-US" altLang="zh-TW" sz="1350" dirty="0" smtClean="0"/>
          </a:p>
          <a:p>
            <a:endParaRPr lang="zh-TW" altLang="en-US" sz="1350" dirty="0"/>
          </a:p>
        </p:txBody>
      </p:sp>
      <p:sp>
        <p:nvSpPr>
          <p:cNvPr id="6" name="圓角矩形圖說文字 5"/>
          <p:cNvSpPr/>
          <p:nvPr/>
        </p:nvSpPr>
        <p:spPr bwMode="auto">
          <a:xfrm>
            <a:off x="838201" y="3841819"/>
            <a:ext cx="2587624" cy="839540"/>
          </a:xfrm>
          <a:prstGeom prst="wedgeRoundRectCallout">
            <a:avLst>
              <a:gd name="adj1" fmla="val 36237"/>
              <a:gd name="adj2" fmla="val -94671"/>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lnSpc>
                <a:spcPct val="90000"/>
              </a:lnSpc>
              <a:spcBef>
                <a:spcPct val="0"/>
              </a:spcBef>
              <a:spcAft>
                <a:spcPct val="0"/>
              </a:spcAft>
            </a:pPr>
            <a:r>
              <a:rPr lang="zh-TW" altLang="en-US" dirty="0">
                <a:solidFill>
                  <a:schemeClr val="tx1"/>
                </a:solidFill>
                <a:ea typeface="Segoe UI" pitchFamily="34" charset="0"/>
                <a:cs typeface="Segoe UI" pitchFamily="34" charset="0"/>
              </a:rPr>
              <a:t>進行重構</a:t>
            </a:r>
            <a:r>
              <a:rPr lang="zh-TW" altLang="en-US" dirty="0" smtClean="0">
                <a:solidFill>
                  <a:schemeClr val="tx1"/>
                </a:solidFill>
                <a:ea typeface="Segoe UI" pitchFamily="34" charset="0"/>
                <a:cs typeface="Segoe UI" pitchFamily="34" charset="0"/>
              </a:rPr>
              <a:t>的最佳時機</a:t>
            </a:r>
            <a:endParaRPr lang="en-US" dirty="0" err="1">
              <a:solidFill>
                <a:schemeClr val="tx1"/>
              </a:solidFill>
              <a:ea typeface="Segoe UI" pitchFamily="34" charset="0"/>
              <a:cs typeface="Segoe UI" pitchFamily="34" charset="0"/>
            </a:endParaRPr>
          </a:p>
        </p:txBody>
      </p:sp>
      <p:sp>
        <p:nvSpPr>
          <p:cNvPr id="4" name="矩形 3"/>
          <p:cNvSpPr/>
          <p:nvPr/>
        </p:nvSpPr>
        <p:spPr bwMode="auto">
          <a:xfrm>
            <a:off x="6261650" y="5154046"/>
            <a:ext cx="2226366" cy="397565"/>
          </a:xfrm>
          <a:prstGeom prst="rect">
            <a:avLst/>
          </a:prstGeom>
          <a:solidFill>
            <a:srgbClr val="FFFF00">
              <a:alpha val="20000"/>
            </a:srgbClr>
          </a:solidFill>
          <a:ln>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矩形 8"/>
          <p:cNvSpPr/>
          <p:nvPr/>
        </p:nvSpPr>
        <p:spPr bwMode="auto">
          <a:xfrm>
            <a:off x="4890051" y="5551611"/>
            <a:ext cx="3746664" cy="397565"/>
          </a:xfrm>
          <a:prstGeom prst="rect">
            <a:avLst/>
          </a:prstGeom>
          <a:solidFill>
            <a:srgbClr val="FFFF00">
              <a:alpha val="20000"/>
            </a:srgbClr>
          </a:solidFill>
          <a:ln>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88962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6" grpId="0" animBg="1"/>
      <p:bldP spid="4"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漸進式的轉移</a:t>
            </a:r>
            <a:r>
              <a:rPr lang="en-US" altLang="zh-TW" dirty="0"/>
              <a:t>:</a:t>
            </a:r>
            <a:r>
              <a:rPr lang="zh-TW" altLang="en-US" dirty="0"/>
              <a:t> 重構</a:t>
            </a:r>
            <a:endParaRPr lang="en-US" dirty="0"/>
          </a:p>
        </p:txBody>
      </p:sp>
    </p:spTree>
    <p:extLst>
      <p:ext uri="{BB962C8B-B14F-4D97-AF65-F5344CB8AC3E}">
        <p14:creationId xmlns:p14="http://schemas.microsoft.com/office/powerpoint/2010/main" val="188932910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p:cNvSpPr>
            <a:spLocks noGrp="1"/>
          </p:cNvSpPr>
          <p:nvPr>
            <p:ph type="body" sz="quarter" idx="10"/>
          </p:nvPr>
        </p:nvSpPr>
        <p:spPr>
          <a:xfrm>
            <a:off x="201930" y="1470991"/>
            <a:ext cx="8740142" cy="4626064"/>
          </a:xfrm>
        </p:spPr>
        <p:txBody>
          <a:bodyPr/>
          <a:lstStyle/>
          <a:p>
            <a:pPr marL="0" indent="0">
              <a:buNone/>
            </a:pPr>
            <a:r>
              <a:rPr lang="zh-TW" altLang="en-US" dirty="0" smtClean="0"/>
              <a:t>重構微服務的策略</a:t>
            </a:r>
            <a:r>
              <a:rPr lang="en-US" dirty="0" smtClean="0"/>
              <a:t>:</a:t>
            </a:r>
            <a:br>
              <a:rPr lang="en-US" dirty="0" smtClean="0"/>
            </a:br>
            <a:r>
              <a:rPr lang="en-US" dirty="0" smtClean="0"/>
              <a:t>(</a:t>
            </a:r>
            <a:r>
              <a:rPr lang="zh-TW" altLang="en-US" dirty="0" smtClean="0"/>
              <a:t>用加法，別用減法</a:t>
            </a:r>
            <a:r>
              <a:rPr lang="en-US" altLang="zh-TW" dirty="0" smtClean="0"/>
              <a:t>)</a:t>
            </a:r>
            <a:br>
              <a:rPr lang="en-US" altLang="zh-TW" dirty="0" smtClean="0"/>
            </a:br>
            <a:endParaRPr lang="en-US" dirty="0" smtClean="0"/>
          </a:p>
          <a:p>
            <a:r>
              <a:rPr lang="en-US" dirty="0" smtClean="0"/>
              <a:t>Stop Digging</a:t>
            </a:r>
          </a:p>
          <a:p>
            <a:r>
              <a:rPr lang="en-US" dirty="0" smtClean="0"/>
              <a:t>Split Frontend and</a:t>
            </a:r>
            <a:br>
              <a:rPr lang="en-US" dirty="0" smtClean="0"/>
            </a:br>
            <a:r>
              <a:rPr lang="en-US" dirty="0" smtClean="0"/>
              <a:t>Backend</a:t>
            </a:r>
          </a:p>
          <a:p>
            <a:r>
              <a:rPr lang="en-US" dirty="0" smtClean="0"/>
              <a:t>Extract Services</a:t>
            </a:r>
            <a:endParaRPr lang="en-US" dirty="0"/>
          </a:p>
        </p:txBody>
      </p:sp>
      <p:sp>
        <p:nvSpPr>
          <p:cNvPr id="2" name="標題 1"/>
          <p:cNvSpPr>
            <a:spLocks noGrp="1"/>
          </p:cNvSpPr>
          <p:nvPr>
            <p:ph type="title"/>
          </p:nvPr>
        </p:nvSpPr>
        <p:spPr/>
        <p:txBody>
          <a:bodyPr/>
          <a:lstStyle/>
          <a:p>
            <a:r>
              <a:rPr lang="en-US" altLang="zh-TW" dirty="0" smtClean="0"/>
              <a:t>Refactoring to </a:t>
            </a:r>
            <a:r>
              <a:rPr lang="en-US" altLang="zh-TW" dirty="0" err="1" smtClean="0"/>
              <a:t>Microservices</a:t>
            </a:r>
            <a:endParaRPr lang="zh-TW" altLang="en-US" dirty="0"/>
          </a:p>
        </p:txBody>
      </p:sp>
      <p:pic>
        <p:nvPicPr>
          <p:cNvPr id="13316" name="Picture 4" descr="The strangler fig is a metaphor for building a microservices architecture that mimic the functions of a monolith and eventually replace it [Richardson microservices reference architecture]"/>
          <p:cNvPicPr>
            <a:picLocks noChangeAspect="1" noChangeArrowheads="1"/>
          </p:cNvPicPr>
          <p:nvPr/>
        </p:nvPicPr>
        <p:blipFill rotWithShape="1">
          <a:blip r:embed="rId3">
            <a:extLst>
              <a:ext uri="{28A0092B-C50C-407E-A947-70E740481C1C}">
                <a14:useLocalDpi xmlns:a14="http://schemas.microsoft.com/office/drawing/2010/main" val="0"/>
              </a:ext>
            </a:extLst>
          </a:blip>
          <a:srcRect l="24749" t="5555" r="24513" b="6304"/>
          <a:stretch/>
        </p:blipFill>
        <p:spPr bwMode="auto">
          <a:xfrm>
            <a:off x="5532355" y="1611860"/>
            <a:ext cx="3348757" cy="3925696"/>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0" y="5960236"/>
            <a:ext cx="5701241" cy="300082"/>
          </a:xfrm>
          <a:prstGeom prst="rect">
            <a:avLst/>
          </a:prstGeom>
          <a:noFill/>
        </p:spPr>
        <p:txBody>
          <a:bodyPr wrap="none" rtlCol="0">
            <a:spAutoFit/>
          </a:bodyPr>
          <a:lstStyle/>
          <a:p>
            <a:r>
              <a:rPr lang="en-US" altLang="zh-TW" sz="1350" dirty="0"/>
              <a:t>https://www.nginx.com/blog/refactoring-a-monolith-into-microservices/</a:t>
            </a:r>
            <a:endParaRPr lang="zh-TW" altLang="en-US" sz="1350" dirty="0"/>
          </a:p>
        </p:txBody>
      </p:sp>
    </p:spTree>
    <p:extLst>
      <p:ext uri="{BB962C8B-B14F-4D97-AF65-F5344CB8AC3E}">
        <p14:creationId xmlns:p14="http://schemas.microsoft.com/office/powerpoint/2010/main" val="1935440906"/>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Connect_2016_Template_Light">
  <a:themeElements>
    <a:clrScheme name="Custom 1">
      <a:dk1>
        <a:srgbClr val="505050"/>
      </a:dk1>
      <a:lt1>
        <a:srgbClr val="FFFFFF"/>
      </a:lt1>
      <a:dk2>
        <a:srgbClr val="6E3382"/>
      </a:dk2>
      <a:lt2>
        <a:srgbClr val="FFFFFF"/>
      </a:lt2>
      <a:accent1>
        <a:srgbClr val="6E3382"/>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astSharedByUser xmlns="b0e4521d-181b-4aee-b4a8-952b2bc14729">scothu@microsoft.com</LastSharedByUser>
    <SharedWithUsers xmlns="b0e4521d-181b-4aee-b4a8-952b2bc14729">
      <UserInfo>
        <DisplayName>Diego Vega</DisplayName>
        <AccountId>30</AccountId>
        <AccountType/>
      </UserInfo>
      <UserInfo>
        <DisplayName>Daniel Roth</DisplayName>
        <AccountId>31</AccountId>
        <AccountType/>
      </UserInfo>
      <UserInfo>
        <DisplayName>Kasey Uhlenhuth</DisplayName>
        <AccountId>32</AccountId>
        <AccountType/>
      </UserInfo>
      <UserInfo>
        <DisplayName>Andrew Hall (DEVDIV)</DisplayName>
        <AccountId>33</AccountId>
        <AccountType/>
      </UserInfo>
    </SharedWithUsers>
    <LastSharedByTime xmlns="b0e4521d-181b-4aee-b4a8-952b2bc14729">2017-08-02T01:28:32+00:00</LastSharedByTim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6" ma:contentTypeDescription="Create a new document." ma:contentTypeScope="" ma:versionID="1ab1d48702f2dbd936fe586f8043726f">
  <xsd:schema xmlns:xsd="http://www.w3.org/2001/XMLSchema" xmlns:xs="http://www.w3.org/2001/XMLSchema" xmlns:p="http://schemas.microsoft.com/office/2006/metadata/properties" xmlns:ns2="ed971524-76e7-40a8-a01a-f99956bd178c" xmlns:ns3="b0e4521d-181b-4aee-b4a8-952b2bc14729" targetNamespace="http://schemas.microsoft.com/office/2006/metadata/properties" ma:root="true" ma:fieldsID="4fd0fd4a66fbd0bff1385b057556f9df" ns2:_="" ns3:_="">
    <xsd:import namespace="ed971524-76e7-40a8-a01a-f99956bd178c"/>
    <xsd:import namespace="b0e4521d-181b-4aee-b4a8-952b2bc1472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32051C8-1D54-4CAE-822B-9BF5C05E3E63}">
  <ds:schemaRefs>
    <ds:schemaRef ds:uri="ed971524-76e7-40a8-a01a-f99956bd178c"/>
    <ds:schemaRef ds:uri="http://schemas.microsoft.com/office/2006/documentManagement/types"/>
    <ds:schemaRef ds:uri="http://schemas.openxmlformats.org/package/2006/metadata/core-properties"/>
    <ds:schemaRef ds:uri="http://purl.org/dc/elements/1.1/"/>
    <ds:schemaRef ds:uri="http://schemas.microsoft.com/office/2006/metadata/properties"/>
    <ds:schemaRef ds:uri="http://schemas.microsoft.com/office/infopath/2007/PartnerControls"/>
    <ds:schemaRef ds:uri="http://purl.org/dc/terms/"/>
    <ds:schemaRef ds:uri="b0e4521d-181b-4aee-b4a8-952b2bc14729"/>
    <ds:schemaRef ds:uri="http://www.w3.org/XML/1998/namespace"/>
    <ds:schemaRef ds:uri="http://purl.org/dc/dcmitype/"/>
  </ds:schemaRefs>
</ds:datastoreItem>
</file>

<file path=customXml/itemProps2.xml><?xml version="1.0" encoding="utf-8"?>
<ds:datastoreItem xmlns:ds="http://schemas.openxmlformats.org/officeDocument/2006/customXml" ds:itemID="{8E694AB9-464F-4B73-9FBB-9826DE7A52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d971524-76e7-40a8-a01a-f99956bd178c"/>
    <ds:schemaRef ds:uri="b0e4521d-181b-4aee-b4a8-952b2bc147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479B346-B91C-44CF-9CBE-5329E476BFD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443</TotalTime>
  <Words>1738</Words>
  <Application>Microsoft Office PowerPoint</Application>
  <PresentationFormat>如螢幕大小 (4:3)</PresentationFormat>
  <Paragraphs>264</Paragraphs>
  <Slides>59</Slides>
  <Notes>20</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59</vt:i4>
      </vt:variant>
    </vt:vector>
  </HeadingPairs>
  <TitlesOfParts>
    <vt:vector size="66" baseType="lpstr">
      <vt:lpstr>微軟正黑體</vt:lpstr>
      <vt:lpstr>新細明體</vt:lpstr>
      <vt:lpstr>Arial</vt:lpstr>
      <vt:lpstr>Calibri</vt:lpstr>
      <vt:lpstr>Segoe UI</vt:lpstr>
      <vt:lpstr>Wingdings</vt:lpstr>
      <vt:lpstr>Connect_2016_Template_Light</vt:lpstr>
      <vt:lpstr>轉移到微服務架構必經之路 ~ 系統與資料庫重構 </vt:lpstr>
      <vt:lpstr>AGENDA</vt:lpstr>
      <vt:lpstr>微服務是什麼?</vt:lpstr>
      <vt:lpstr>微服務的定義</vt:lpstr>
      <vt:lpstr>小巧、專注； 自主性；</vt:lpstr>
      <vt:lpstr>必要的 (轉移) 過程 – 重構</vt:lpstr>
      <vt:lpstr>PowerPoint 簡報</vt:lpstr>
      <vt:lpstr>漸進式的轉移: 重構</vt:lpstr>
      <vt:lpstr>Refactoring to Microservices</vt:lpstr>
      <vt:lpstr>Strategy 1 – Stop Digging </vt:lpstr>
      <vt:lpstr>Strategy 2 – Split Frontend and Backend</vt:lpstr>
      <vt:lpstr>Strategy 3 – Extract Services</vt:lpstr>
      <vt:lpstr>PowerPoint 簡報</vt:lpstr>
      <vt:lpstr>資料庫切割的挑戰</vt:lpstr>
      <vt:lpstr>Thinking…</vt:lpstr>
      <vt:lpstr>PowerPoint 簡報</vt:lpstr>
      <vt:lpstr>PowerPoint 簡報</vt:lpstr>
      <vt:lpstr>CAP: </vt:lpstr>
      <vt:lpstr>垂直切割:  Event Driven</vt:lpstr>
      <vt:lpstr>為何我需要(垂直)切割資料庫? </vt:lpstr>
      <vt:lpstr>透過事件驅動處理訂單</vt:lpstr>
      <vt:lpstr>PowerPoint 簡報</vt:lpstr>
      <vt:lpstr>PowerPoint 簡報</vt:lpstr>
      <vt:lpstr>PowerPoint 簡報</vt:lpstr>
      <vt:lpstr>進階技巧</vt:lpstr>
      <vt:lpstr>PowerPoint 簡報</vt:lpstr>
      <vt:lpstr>PowerPoint 簡報</vt:lpstr>
      <vt:lpstr>PowerPoint 簡報</vt:lpstr>
      <vt:lpstr>PowerPoint 簡報</vt:lpstr>
      <vt:lpstr>水平切割:  Data Shard</vt:lpstr>
      <vt:lpstr>為何我需要(水平)切割資料庫? </vt:lpstr>
      <vt:lpstr>參考資訊</vt:lpstr>
      <vt:lpstr>PowerPoint 簡報</vt:lpstr>
      <vt:lpstr>Considerations for Selecting Shard Keys </vt:lpstr>
      <vt:lpstr>Sharding strategies </vt:lpstr>
      <vt:lpstr>The Lookup strategy </vt:lpstr>
      <vt:lpstr>The Range strategy</vt:lpstr>
      <vt:lpstr>The Hash strategy</vt:lpstr>
      <vt:lpstr>Cast Study:</vt:lpstr>
      <vt:lpstr>DataShard Manager Design</vt:lpstr>
      <vt:lpstr>PowerPoint 簡報</vt:lpstr>
      <vt:lpstr>PowerPoint 簡報</vt:lpstr>
      <vt:lpstr>PowerPoint 簡報</vt:lpstr>
      <vt:lpstr>PowerPoint 簡報</vt:lpstr>
      <vt:lpstr>PowerPoint 簡報</vt:lpstr>
      <vt:lpstr>PowerPoint 簡報</vt:lpstr>
      <vt:lpstr>小心“一窩蜂驅動開發”!!</vt:lpstr>
      <vt:lpstr>PowerPoint 簡報</vt:lpstr>
      <vt:lpstr>PowerPoint 簡報</vt:lpstr>
      <vt:lpstr>一窩蜂的例子：</vt:lpstr>
      <vt:lpstr>在用之前先研究測試</vt:lpstr>
      <vt:lpstr>什麼時候下手？</vt:lpstr>
      <vt:lpstr>僱用對的人</vt:lpstr>
      <vt:lpstr>Q &amp; A ?</vt:lpstr>
      <vt:lpstr>如何跟我聯絡:</vt:lpstr>
      <vt:lpstr>Study4.TW</vt:lpstr>
      <vt:lpstr>特別感謝</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Andrew Wu</cp:lastModifiedBy>
  <cp:revision>36</cp:revision>
  <dcterms:modified xsi:type="dcterms:W3CDTF">2018-01-05T15:43:58Z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0x010100D38D393254D930438EAEFA57144E97A1</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bethma@microsoft.com</vt:lpwstr>
  </property>
  <property fmtid="{D5CDD505-2E9C-101B-9397-08002B2CF9AE}" pid="7" name="MSIP_Label_f42aa342-8706-4288-bd11-ebb85995028c_SetDate">
    <vt:lpwstr>2017-07-28T15:05:09.2926995-07:00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